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1"/>
    <p:sldId id="257" r:id="rId62"/>
    <p:sldId id="258" r:id="rId63"/>
    <p:sldId id="259" r:id="rId64"/>
    <p:sldId id="260" r:id="rId65"/>
    <p:sldId id="261" r:id="rId66"/>
    <p:sldId id="262" r:id="rId67"/>
    <p:sldId id="263" r:id="rId68"/>
    <p:sldId id="264" r:id="rId69"/>
    <p:sldId id="265" r:id="rId70"/>
    <p:sldId id="266" r:id="rId71"/>
    <p:sldId id="267" r:id="rId72"/>
    <p:sldId id="268" r:id="rId73"/>
    <p:sldId id="269" r:id="rId7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Bold" charset="1" panose="02000000000000000000"/>
      <p:regular r:id="rId10"/>
    </p:embeddedFont>
    <p:embeddedFont>
      <p:font typeface="Open Sans 1" charset="1" panose="020B0606030504020204"/>
      <p:regular r:id="rId11"/>
    </p:embeddedFont>
    <p:embeddedFont>
      <p:font typeface="Open Sans 1 Bold" charset="1" panose="020B0806030504020204"/>
      <p:regular r:id="rId12"/>
    </p:embeddedFont>
    <p:embeddedFont>
      <p:font typeface="Open Sans 1 Italics" charset="1" panose="020B0606030504020204"/>
      <p:regular r:id="rId13"/>
    </p:embeddedFont>
    <p:embeddedFont>
      <p:font typeface="Open Sans 1 Bold Italics" charset="1" panose="020B0806030504020204"/>
      <p:regular r:id="rId14"/>
    </p:embeddedFont>
    <p:embeddedFont>
      <p:font typeface="Poppins 1" charset="1" panose="00000500000000000000"/>
      <p:regular r:id="rId15"/>
    </p:embeddedFont>
    <p:embeddedFont>
      <p:font typeface="Poppins 1 Bold" charset="1" panose="00000800000000000000"/>
      <p:regular r:id="rId16"/>
    </p:embeddedFont>
    <p:embeddedFont>
      <p:font typeface="Poppins 1 Italics" charset="1" panose="00000500000000000000"/>
      <p:regular r:id="rId17"/>
    </p:embeddedFont>
    <p:embeddedFont>
      <p:font typeface="Poppins 1 Bold Italics" charset="1" panose="00000800000000000000"/>
      <p:regular r:id="rId18"/>
    </p:embeddedFont>
    <p:embeddedFont>
      <p:font typeface="Poppins 2" charset="1" panose="00000500000000000000"/>
      <p:regular r:id="rId19"/>
    </p:embeddedFont>
    <p:embeddedFont>
      <p:font typeface="Poppins 2 Bold" charset="1" panose="00000800000000000000"/>
      <p:regular r:id="rId20"/>
    </p:embeddedFont>
    <p:embeddedFont>
      <p:font typeface="Poppins 2 Italics" charset="1" panose="00000500000000000000"/>
      <p:regular r:id="rId21"/>
    </p:embeddedFont>
    <p:embeddedFont>
      <p:font typeface="Poppins 2 Bold Italics" charset="1" panose="00000800000000000000"/>
      <p:regular r:id="rId22"/>
    </p:embeddedFont>
    <p:embeddedFont>
      <p:font typeface="Poppins 2 Thin" charset="1" panose="00000300000000000000"/>
      <p:regular r:id="rId23"/>
    </p:embeddedFont>
    <p:embeddedFont>
      <p:font typeface="Poppins 2 Thin Italics" charset="1" panose="00000300000000000000"/>
      <p:regular r:id="rId24"/>
    </p:embeddedFont>
    <p:embeddedFont>
      <p:font typeface="Poppins 2 Extra-Light" charset="1" panose="00000300000000000000"/>
      <p:regular r:id="rId25"/>
    </p:embeddedFont>
    <p:embeddedFont>
      <p:font typeface="Poppins 2 Extra-Light Italics" charset="1" panose="00000300000000000000"/>
      <p:regular r:id="rId26"/>
    </p:embeddedFont>
    <p:embeddedFont>
      <p:font typeface="Poppins 2 Light" charset="1" panose="00000400000000000000"/>
      <p:regular r:id="rId27"/>
    </p:embeddedFont>
    <p:embeddedFont>
      <p:font typeface="Poppins 2 Light Italics" charset="1" panose="00000400000000000000"/>
      <p:regular r:id="rId28"/>
    </p:embeddedFont>
    <p:embeddedFont>
      <p:font typeface="Poppins 2 Medium" charset="1" panose="00000600000000000000"/>
      <p:regular r:id="rId29"/>
    </p:embeddedFont>
    <p:embeddedFont>
      <p:font typeface="Poppins 2 Medium Italics" charset="1" panose="00000600000000000000"/>
      <p:regular r:id="rId30"/>
    </p:embeddedFont>
    <p:embeddedFont>
      <p:font typeface="Poppins 2 Semi-Bold" charset="1" panose="00000700000000000000"/>
      <p:regular r:id="rId31"/>
    </p:embeddedFont>
    <p:embeddedFont>
      <p:font typeface="Poppins 2 Semi-Bold Italics" charset="1" panose="00000700000000000000"/>
      <p:regular r:id="rId32"/>
    </p:embeddedFont>
    <p:embeddedFont>
      <p:font typeface="Poppins 2 Ultra-Bold" charset="1" panose="00000900000000000000"/>
      <p:regular r:id="rId33"/>
    </p:embeddedFont>
    <p:embeddedFont>
      <p:font typeface="Poppins 2 Ultra-Bold Italics" charset="1" panose="00000900000000000000"/>
      <p:regular r:id="rId34"/>
    </p:embeddedFont>
    <p:embeddedFont>
      <p:font typeface="Poppins 2 Heavy" charset="1" panose="00000A00000000000000"/>
      <p:regular r:id="rId35"/>
    </p:embeddedFont>
    <p:embeddedFont>
      <p:font typeface="Poppins 2 Heavy Italics" charset="1" panose="00000A00000000000000"/>
      <p:regular r:id="rId36"/>
    </p:embeddedFont>
    <p:embeddedFont>
      <p:font typeface="Gliker" charset="1" panose="00000500000000000000"/>
      <p:regular r:id="rId37"/>
    </p:embeddedFont>
    <p:embeddedFont>
      <p:font typeface="Gliker Bold" charset="1" panose="00000800000000000000"/>
      <p:regular r:id="rId38"/>
    </p:embeddedFont>
    <p:embeddedFont>
      <p:font typeface="Gliker Semi-Bold" charset="1" panose="00000700000000000000"/>
      <p:regular r:id="rId39"/>
    </p:embeddedFont>
    <p:embeddedFont>
      <p:font typeface="Gliker Heavy" charset="1" panose="00000A00000000000000"/>
      <p:regular r:id="rId40"/>
    </p:embeddedFont>
    <p:embeddedFont>
      <p:font typeface="Open Sans 2" charset="1" panose="020B0606030504020204"/>
      <p:regular r:id="rId41"/>
    </p:embeddedFont>
    <p:embeddedFont>
      <p:font typeface="Open Sans 2 Bold" charset="1" panose="020B0806030504020204"/>
      <p:regular r:id="rId42"/>
    </p:embeddedFont>
    <p:embeddedFont>
      <p:font typeface="Open Sans 2 Italics" charset="1" panose="020B0606030504020204"/>
      <p:regular r:id="rId43"/>
    </p:embeddedFont>
    <p:embeddedFont>
      <p:font typeface="Open Sans 2 Bold Italics" charset="1" panose="020B0806030504020204"/>
      <p:regular r:id="rId44"/>
    </p:embeddedFont>
    <p:embeddedFont>
      <p:font typeface="Open Sans 2 Light" charset="1" panose="020B0306030504020204"/>
      <p:regular r:id="rId45"/>
    </p:embeddedFont>
    <p:embeddedFont>
      <p:font typeface="Open Sans 2 Light Italics" charset="1" panose="020B0306030504020204"/>
      <p:regular r:id="rId46"/>
    </p:embeddedFont>
    <p:embeddedFont>
      <p:font typeface="Open Sans 2 Ultra-Bold" charset="1" panose="00000000000000000000"/>
      <p:regular r:id="rId47"/>
    </p:embeddedFont>
    <p:embeddedFont>
      <p:font typeface="Open Sans 2 Ultra-Bold Italics" charset="1" panose="00000000000000000000"/>
      <p:regular r:id="rId48"/>
    </p:embeddedFont>
    <p:embeddedFont>
      <p:font typeface="Open Sans 3" charset="1" panose="00000000000000000000"/>
      <p:regular r:id="rId49"/>
    </p:embeddedFont>
    <p:embeddedFont>
      <p:font typeface="Open Sans 3 Bold" charset="1" panose="00000000000000000000"/>
      <p:regular r:id="rId50"/>
    </p:embeddedFont>
    <p:embeddedFont>
      <p:font typeface="Open Sans 3 Italics" charset="1" panose="00000000000000000000"/>
      <p:regular r:id="rId51"/>
    </p:embeddedFont>
    <p:embeddedFont>
      <p:font typeface="Open Sans 3 Bold Italics" charset="1" panose="00000000000000000000"/>
      <p:regular r:id="rId52"/>
    </p:embeddedFont>
    <p:embeddedFont>
      <p:font typeface="Open Sans 3 Light" charset="1" panose="00000000000000000000"/>
      <p:regular r:id="rId53"/>
    </p:embeddedFont>
    <p:embeddedFont>
      <p:font typeface="Open Sans 3 Light Italics" charset="1" panose="00000000000000000000"/>
      <p:regular r:id="rId54"/>
    </p:embeddedFont>
    <p:embeddedFont>
      <p:font typeface="Open Sans 3 Medium" charset="1" panose="00000000000000000000"/>
      <p:regular r:id="rId55"/>
    </p:embeddedFont>
    <p:embeddedFont>
      <p:font typeface="Open Sans 3 Medium Italics" charset="1" panose="00000000000000000000"/>
      <p:regular r:id="rId56"/>
    </p:embeddedFont>
    <p:embeddedFont>
      <p:font typeface="Open Sans 3 Semi-Bold" charset="1" panose="00000000000000000000"/>
      <p:regular r:id="rId57"/>
    </p:embeddedFont>
    <p:embeddedFont>
      <p:font typeface="Open Sans 3 Semi-Bold Italics" charset="1" panose="00000000000000000000"/>
      <p:regular r:id="rId58"/>
    </p:embeddedFont>
    <p:embeddedFont>
      <p:font typeface="Open Sans 3 Ultra-Bold" charset="1" panose="00000000000000000000"/>
      <p:regular r:id="rId59"/>
    </p:embeddedFont>
    <p:embeddedFont>
      <p:font typeface="Open Sans 3 Ultra-Bold Italics" charset="1" panose="00000000000000000000"/>
      <p:regular r:id="rId6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fonts/font6.fntdata" Type="http://schemas.openxmlformats.org/officeDocument/2006/relationships/font"/><Relationship Id="rId60" Target="fonts/font60.fntdata" Type="http://schemas.openxmlformats.org/officeDocument/2006/relationships/font"/><Relationship Id="rId61" Target="slides/slide1.xml" Type="http://schemas.openxmlformats.org/officeDocument/2006/relationships/slide"/><Relationship Id="rId62" Target="slides/slide2.xml" Type="http://schemas.openxmlformats.org/officeDocument/2006/relationships/slide"/><Relationship Id="rId63" Target="slides/slide3.xml" Type="http://schemas.openxmlformats.org/officeDocument/2006/relationships/slide"/><Relationship Id="rId64" Target="slides/slide4.xml" Type="http://schemas.openxmlformats.org/officeDocument/2006/relationships/slide"/><Relationship Id="rId65" Target="slides/slide5.xml" Type="http://schemas.openxmlformats.org/officeDocument/2006/relationships/slide"/><Relationship Id="rId66" Target="slides/slide6.xml" Type="http://schemas.openxmlformats.org/officeDocument/2006/relationships/slide"/><Relationship Id="rId67" Target="slides/slide7.xml" Type="http://schemas.openxmlformats.org/officeDocument/2006/relationships/slide"/><Relationship Id="rId68" Target="slides/slide8.xml" Type="http://schemas.openxmlformats.org/officeDocument/2006/relationships/slide"/><Relationship Id="rId69" Target="slides/slide9.xml" Type="http://schemas.openxmlformats.org/officeDocument/2006/relationships/slide"/><Relationship Id="rId7" Target="fonts/font7.fntdata" Type="http://schemas.openxmlformats.org/officeDocument/2006/relationships/font"/><Relationship Id="rId70" Target="slides/slide10.xml" Type="http://schemas.openxmlformats.org/officeDocument/2006/relationships/slide"/><Relationship Id="rId71" Target="slides/slide11.xml" Type="http://schemas.openxmlformats.org/officeDocument/2006/relationships/slide"/><Relationship Id="rId72" Target="slides/slide12.xml" Type="http://schemas.openxmlformats.org/officeDocument/2006/relationships/slide"/><Relationship Id="rId73" Target="slides/slide13.xml" Type="http://schemas.openxmlformats.org/officeDocument/2006/relationships/slide"/><Relationship Id="rId74" Target="slides/slide14.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svg>
</file>

<file path=ppt/media/image4.png>
</file>

<file path=ppt/media/image5.svg>
</file>

<file path=ppt/media/image6.jpeg>
</file>

<file path=ppt/media/image7.png>
</file>

<file path=ppt/media/image8.pn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2618527" y="-1745836"/>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915273" y="5804957"/>
            <a:ext cx="2284867" cy="2284867"/>
          </a:xfrm>
          <a:custGeom>
            <a:avLst/>
            <a:gdLst/>
            <a:ahLst/>
            <a:cxnLst/>
            <a:rect r="r" b="b" t="t" l="l"/>
            <a:pathLst>
              <a:path h="2284867" w="2284867">
                <a:moveTo>
                  <a:pt x="0" y="0"/>
                </a:moveTo>
                <a:lnTo>
                  <a:pt x="2284867" y="0"/>
                </a:lnTo>
                <a:lnTo>
                  <a:pt x="2284867" y="2284866"/>
                </a:lnTo>
                <a:lnTo>
                  <a:pt x="0" y="228486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1193410" y="4082284"/>
            <a:ext cx="951933" cy="951933"/>
          </a:xfrm>
          <a:custGeom>
            <a:avLst/>
            <a:gdLst/>
            <a:ahLst/>
            <a:cxnLst/>
            <a:rect r="r" b="b" t="t" l="l"/>
            <a:pathLst>
              <a:path h="951933" w="951933">
                <a:moveTo>
                  <a:pt x="0" y="0"/>
                </a:moveTo>
                <a:lnTo>
                  <a:pt x="951934" y="0"/>
                </a:lnTo>
                <a:lnTo>
                  <a:pt x="951934" y="951934"/>
                </a:lnTo>
                <a:lnTo>
                  <a:pt x="0" y="95193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803359" y="2039838"/>
            <a:ext cx="9913801" cy="6949227"/>
          </a:xfrm>
          <a:prstGeom prst="rect">
            <a:avLst/>
          </a:prstGeom>
        </p:spPr>
        <p:txBody>
          <a:bodyPr anchor="t" rtlCol="false" tIns="0" lIns="0" bIns="0" rIns="0">
            <a:spAutoFit/>
          </a:bodyPr>
          <a:lstStyle/>
          <a:p>
            <a:pPr algn="ctr">
              <a:lnSpc>
                <a:spcPts val="13871"/>
              </a:lnSpc>
              <a:spcBef>
                <a:spcPct val="0"/>
              </a:spcBef>
            </a:pPr>
            <a:r>
              <a:rPr lang="en-US" sz="9908">
                <a:solidFill>
                  <a:srgbClr val="F66E1A"/>
                </a:solidFill>
                <a:latin typeface="Gliker"/>
              </a:rPr>
              <a:t>EXPLORING CARS WITH USER REQUIREMENTS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Freeform 2" id="2"/>
          <p:cNvSpPr/>
          <p:nvPr/>
        </p:nvSpPr>
        <p:spPr>
          <a:xfrm flipH="false" flipV="false" rot="0">
            <a:off x="3165889" y="2870029"/>
            <a:ext cx="8719457" cy="5511689"/>
          </a:xfrm>
          <a:custGeom>
            <a:avLst/>
            <a:gdLst/>
            <a:ahLst/>
            <a:cxnLst/>
            <a:rect r="r" b="b" t="t" l="l"/>
            <a:pathLst>
              <a:path h="5511689" w="8719457">
                <a:moveTo>
                  <a:pt x="0" y="0"/>
                </a:moveTo>
                <a:lnTo>
                  <a:pt x="8719456" y="0"/>
                </a:lnTo>
                <a:lnTo>
                  <a:pt x="8719456" y="5511689"/>
                </a:lnTo>
                <a:lnTo>
                  <a:pt x="0" y="5511689"/>
                </a:lnTo>
                <a:lnTo>
                  <a:pt x="0" y="0"/>
                </a:lnTo>
                <a:close/>
              </a:path>
            </a:pathLst>
          </a:custGeom>
          <a:blipFill>
            <a:blip r:embed="rId2"/>
            <a:stretch>
              <a:fillRect l="0" t="0" r="0" b="0"/>
            </a:stretch>
          </a:blipFill>
        </p:spPr>
      </p:sp>
      <p:sp>
        <p:nvSpPr>
          <p:cNvPr name="TextBox 3" id="3"/>
          <p:cNvSpPr txBox="true"/>
          <p:nvPr/>
        </p:nvSpPr>
        <p:spPr>
          <a:xfrm rot="0">
            <a:off x="1108211" y="914400"/>
            <a:ext cx="5258693" cy="962660"/>
          </a:xfrm>
          <a:prstGeom prst="rect">
            <a:avLst/>
          </a:prstGeom>
        </p:spPr>
        <p:txBody>
          <a:bodyPr anchor="t" rtlCol="false" tIns="0" lIns="0" bIns="0" rIns="0">
            <a:spAutoFit/>
          </a:bodyPr>
          <a:lstStyle/>
          <a:p>
            <a:pPr algn="ctr">
              <a:lnSpc>
                <a:spcPts val="7840"/>
              </a:lnSpc>
              <a:spcBef>
                <a:spcPct val="0"/>
              </a:spcBef>
            </a:pPr>
            <a:r>
              <a:rPr lang="en-US" sz="5600">
                <a:solidFill>
                  <a:srgbClr val="FFFFFF"/>
                </a:solidFill>
                <a:latin typeface="Open Sans 1"/>
              </a:rPr>
              <a:t>VISUALISATION: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Freeform 2" id="2"/>
          <p:cNvSpPr/>
          <p:nvPr/>
        </p:nvSpPr>
        <p:spPr>
          <a:xfrm flipH="false" flipV="false" rot="0">
            <a:off x="1966602" y="2702660"/>
            <a:ext cx="12602595" cy="5899087"/>
          </a:xfrm>
          <a:custGeom>
            <a:avLst/>
            <a:gdLst/>
            <a:ahLst/>
            <a:cxnLst/>
            <a:rect r="r" b="b" t="t" l="l"/>
            <a:pathLst>
              <a:path h="5899087" w="12602595">
                <a:moveTo>
                  <a:pt x="0" y="0"/>
                </a:moveTo>
                <a:lnTo>
                  <a:pt x="12602595" y="0"/>
                </a:lnTo>
                <a:lnTo>
                  <a:pt x="12602595" y="5899087"/>
                </a:lnTo>
                <a:lnTo>
                  <a:pt x="0" y="5899087"/>
                </a:lnTo>
                <a:lnTo>
                  <a:pt x="0" y="0"/>
                </a:lnTo>
                <a:close/>
              </a:path>
            </a:pathLst>
          </a:custGeom>
          <a:blipFill>
            <a:blip r:embed="rId2"/>
            <a:stretch>
              <a:fillRect l="0" t="0" r="0" b="0"/>
            </a:stretch>
          </a:blipFill>
        </p:spPr>
      </p:sp>
      <p:sp>
        <p:nvSpPr>
          <p:cNvPr name="TextBox 3" id="3"/>
          <p:cNvSpPr txBox="true"/>
          <p:nvPr/>
        </p:nvSpPr>
        <p:spPr>
          <a:xfrm rot="0">
            <a:off x="1108211" y="914400"/>
            <a:ext cx="5258693" cy="962660"/>
          </a:xfrm>
          <a:prstGeom prst="rect">
            <a:avLst/>
          </a:prstGeom>
        </p:spPr>
        <p:txBody>
          <a:bodyPr anchor="t" rtlCol="false" tIns="0" lIns="0" bIns="0" rIns="0">
            <a:spAutoFit/>
          </a:bodyPr>
          <a:lstStyle/>
          <a:p>
            <a:pPr algn="ctr">
              <a:lnSpc>
                <a:spcPts val="7840"/>
              </a:lnSpc>
              <a:spcBef>
                <a:spcPct val="0"/>
              </a:spcBef>
            </a:pPr>
            <a:r>
              <a:rPr lang="en-US" sz="5600">
                <a:solidFill>
                  <a:srgbClr val="FFFFFF"/>
                </a:solidFill>
                <a:latin typeface="Open Sans 1"/>
              </a:rPr>
              <a:t>VISUALISATION:</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002D70"/>
        </a:solidFill>
      </p:bgPr>
    </p:bg>
    <p:spTree>
      <p:nvGrpSpPr>
        <p:cNvPr id="1" name=""/>
        <p:cNvGrpSpPr/>
        <p:nvPr/>
      </p:nvGrpSpPr>
      <p:grpSpPr>
        <a:xfrm>
          <a:off x="0" y="0"/>
          <a:ext cx="0" cy="0"/>
          <a:chOff x="0" y="0"/>
          <a:chExt cx="0" cy="0"/>
        </a:xfrm>
      </p:grpSpPr>
      <p:sp>
        <p:nvSpPr>
          <p:cNvPr name="TextBox 2" id="2"/>
          <p:cNvSpPr txBox="true"/>
          <p:nvPr/>
        </p:nvSpPr>
        <p:spPr>
          <a:xfrm rot="0">
            <a:off x="1028700" y="914400"/>
            <a:ext cx="8281988" cy="962660"/>
          </a:xfrm>
          <a:prstGeom prst="rect">
            <a:avLst/>
          </a:prstGeom>
        </p:spPr>
        <p:txBody>
          <a:bodyPr anchor="t" rtlCol="false" tIns="0" lIns="0" bIns="0" rIns="0">
            <a:spAutoFit/>
          </a:bodyPr>
          <a:lstStyle/>
          <a:p>
            <a:pPr algn="ctr">
              <a:lnSpc>
                <a:spcPts val="7840"/>
              </a:lnSpc>
              <a:spcBef>
                <a:spcPct val="0"/>
              </a:spcBef>
            </a:pPr>
            <a:r>
              <a:rPr lang="en-US" sz="5600">
                <a:solidFill>
                  <a:srgbClr val="FFFFFF"/>
                </a:solidFill>
                <a:latin typeface="Open Sans 1"/>
              </a:rPr>
              <a:t>SYSTEM REQUIREMENTS:</a:t>
            </a:r>
          </a:p>
        </p:txBody>
      </p:sp>
      <p:sp>
        <p:nvSpPr>
          <p:cNvPr name="TextBox 3" id="3"/>
          <p:cNvSpPr txBox="true"/>
          <p:nvPr/>
        </p:nvSpPr>
        <p:spPr>
          <a:xfrm rot="0">
            <a:off x="1028700" y="2345713"/>
            <a:ext cx="6977937" cy="4043615"/>
          </a:xfrm>
          <a:prstGeom prst="rect">
            <a:avLst/>
          </a:prstGeom>
        </p:spPr>
        <p:txBody>
          <a:bodyPr anchor="t" rtlCol="false" tIns="0" lIns="0" bIns="0" rIns="0">
            <a:spAutoFit/>
          </a:bodyPr>
          <a:lstStyle/>
          <a:p>
            <a:pPr>
              <a:lnSpc>
                <a:spcPts val="4931"/>
              </a:lnSpc>
              <a:spcBef>
                <a:spcPct val="0"/>
              </a:spcBef>
            </a:pPr>
            <a:r>
              <a:rPr lang="en-US" sz="3522">
                <a:solidFill>
                  <a:srgbClr val="FFFFFF"/>
                </a:solidFill>
                <a:latin typeface="Open Sans 1"/>
              </a:rPr>
              <a:t>S</a:t>
            </a:r>
            <a:r>
              <a:rPr lang="en-US" sz="3522">
                <a:solidFill>
                  <a:srgbClr val="FFFFFF"/>
                </a:solidFill>
                <a:latin typeface="Open Sans 1"/>
              </a:rPr>
              <a:t>oftware Requirements:</a:t>
            </a:r>
          </a:p>
          <a:p>
            <a:pPr marL="760520" indent="-380260" lvl="1">
              <a:lnSpc>
                <a:spcPts val="4931"/>
              </a:lnSpc>
              <a:spcBef>
                <a:spcPct val="0"/>
              </a:spcBef>
              <a:buFont typeface="Arial"/>
              <a:buChar char="•"/>
            </a:pPr>
            <a:r>
              <a:rPr lang="en-US" sz="3522">
                <a:solidFill>
                  <a:srgbClr val="FFFFFF"/>
                </a:solidFill>
                <a:latin typeface="Open Sans 1"/>
              </a:rPr>
              <a:t>Jupyter Notebook</a:t>
            </a:r>
          </a:p>
          <a:p>
            <a:pPr marL="760520" indent="-380260" lvl="1">
              <a:lnSpc>
                <a:spcPts val="4931"/>
              </a:lnSpc>
              <a:spcBef>
                <a:spcPct val="0"/>
              </a:spcBef>
              <a:buFont typeface="Arial"/>
              <a:buChar char="•"/>
            </a:pPr>
            <a:r>
              <a:rPr lang="en-US" sz="3522">
                <a:solidFill>
                  <a:srgbClr val="FFFFFF"/>
                </a:solidFill>
                <a:latin typeface="Open Sans 1"/>
              </a:rPr>
              <a:t>Excel/Notepad for CSV</a:t>
            </a:r>
          </a:p>
          <a:p>
            <a:pPr marL="760520" indent="-380260" lvl="1">
              <a:lnSpc>
                <a:spcPts val="4931"/>
              </a:lnSpc>
              <a:spcBef>
                <a:spcPct val="0"/>
              </a:spcBef>
              <a:buFont typeface="Arial"/>
              <a:buChar char="•"/>
            </a:pPr>
            <a:r>
              <a:rPr lang="en-US" sz="3522">
                <a:solidFill>
                  <a:srgbClr val="FFFFFF"/>
                </a:solidFill>
                <a:latin typeface="Open Sans 1"/>
              </a:rPr>
              <a:t>App Data set</a:t>
            </a:r>
          </a:p>
          <a:p>
            <a:pPr marL="760520" indent="-380260" lvl="1">
              <a:lnSpc>
                <a:spcPts val="4931"/>
              </a:lnSpc>
              <a:spcBef>
                <a:spcPct val="0"/>
              </a:spcBef>
              <a:buFont typeface="Arial"/>
              <a:buChar char="•"/>
            </a:pPr>
            <a:r>
              <a:rPr lang="en-US" sz="3522">
                <a:solidFill>
                  <a:srgbClr val="FFFFFF"/>
                </a:solidFill>
                <a:latin typeface="Open Sans 1"/>
              </a:rPr>
              <a:t>Different Libraries</a:t>
            </a:r>
          </a:p>
          <a:p>
            <a:pPr>
              <a:lnSpc>
                <a:spcPts val="7671"/>
              </a:lnSpc>
              <a:spcBef>
                <a:spcPct val="0"/>
              </a:spcBef>
            </a:pPr>
          </a:p>
        </p:txBody>
      </p:sp>
      <p:sp>
        <p:nvSpPr>
          <p:cNvPr name="TextBox 4" id="4"/>
          <p:cNvSpPr txBox="true"/>
          <p:nvPr/>
        </p:nvSpPr>
        <p:spPr>
          <a:xfrm rot="0">
            <a:off x="1028700" y="5700904"/>
            <a:ext cx="5633329" cy="2935647"/>
          </a:xfrm>
          <a:prstGeom prst="rect">
            <a:avLst/>
          </a:prstGeom>
        </p:spPr>
        <p:txBody>
          <a:bodyPr anchor="t" rtlCol="false" tIns="0" lIns="0" bIns="0" rIns="0">
            <a:spAutoFit/>
          </a:bodyPr>
          <a:lstStyle/>
          <a:p>
            <a:pPr>
              <a:lnSpc>
                <a:spcPts val="4698"/>
              </a:lnSpc>
              <a:spcBef>
                <a:spcPct val="0"/>
              </a:spcBef>
            </a:pPr>
            <a:r>
              <a:rPr lang="en-US" sz="3355">
                <a:solidFill>
                  <a:srgbClr val="FFFFFF"/>
                </a:solidFill>
                <a:latin typeface="Open Sans 1"/>
              </a:rPr>
              <a:t>Hardware Req</a:t>
            </a:r>
            <a:r>
              <a:rPr lang="en-US" sz="3355">
                <a:solidFill>
                  <a:srgbClr val="FFFFFF"/>
                </a:solidFill>
                <a:latin typeface="Open Sans 1"/>
              </a:rPr>
              <a:t>uirements:</a:t>
            </a:r>
          </a:p>
          <a:p>
            <a:pPr marL="724508" indent="-362254" lvl="1">
              <a:lnSpc>
                <a:spcPts val="4698"/>
              </a:lnSpc>
              <a:spcBef>
                <a:spcPct val="0"/>
              </a:spcBef>
              <a:buFont typeface="Arial"/>
              <a:buChar char="•"/>
            </a:pPr>
            <a:r>
              <a:rPr lang="en-US" sz="3355">
                <a:solidFill>
                  <a:srgbClr val="FFFFFF"/>
                </a:solidFill>
                <a:latin typeface="Open Sans 1"/>
              </a:rPr>
              <a:t>Windows 7 or greater</a:t>
            </a:r>
          </a:p>
          <a:p>
            <a:pPr marL="724508" indent="-362254" lvl="1">
              <a:lnSpc>
                <a:spcPts val="4698"/>
              </a:lnSpc>
              <a:spcBef>
                <a:spcPct val="0"/>
              </a:spcBef>
              <a:buFont typeface="Arial"/>
              <a:buChar char="•"/>
            </a:pPr>
            <a:r>
              <a:rPr lang="en-US" sz="3355">
                <a:solidFill>
                  <a:srgbClr val="FFFFFF"/>
                </a:solidFill>
                <a:latin typeface="Open Sans 1"/>
              </a:rPr>
              <a:t>4GB RAM</a:t>
            </a:r>
          </a:p>
          <a:p>
            <a:pPr marL="724508" indent="-362254" lvl="1">
              <a:lnSpc>
                <a:spcPts val="4698"/>
              </a:lnSpc>
              <a:spcBef>
                <a:spcPct val="0"/>
              </a:spcBef>
              <a:buFont typeface="Arial"/>
              <a:buChar char="•"/>
            </a:pPr>
            <a:r>
              <a:rPr lang="en-US" sz="3355">
                <a:solidFill>
                  <a:srgbClr val="FFFFFF"/>
                </a:solidFill>
                <a:latin typeface="Open Sans 1"/>
              </a:rPr>
              <a:t>4GB ROM</a:t>
            </a:r>
          </a:p>
          <a:p>
            <a:pPr>
              <a:lnSpc>
                <a:spcPts val="4698"/>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111" r="0" b="-9111"/>
            </a:stretch>
          </a:blipFill>
        </p:spPr>
      </p:sp>
      <p:sp>
        <p:nvSpPr>
          <p:cNvPr name="Freeform 3" id="3"/>
          <p:cNvSpPr/>
          <p:nvPr/>
        </p:nvSpPr>
        <p:spPr>
          <a:xfrm flipH="false" flipV="false" rot="0">
            <a:off x="14923308" y="-1307292"/>
            <a:ext cx="4671984" cy="4671984"/>
          </a:xfrm>
          <a:custGeom>
            <a:avLst/>
            <a:gdLst/>
            <a:ahLst/>
            <a:cxnLst/>
            <a:rect r="r" b="b" t="t" l="l"/>
            <a:pathLst>
              <a:path h="4671984" w="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856594" y="1028700"/>
            <a:ext cx="1391836" cy="1391836"/>
          </a:xfrm>
          <a:custGeom>
            <a:avLst/>
            <a:gdLst/>
            <a:ahLst/>
            <a:cxnLst/>
            <a:rect r="r" b="b" t="t" l="l"/>
            <a:pathLst>
              <a:path h="1391836" w="1391836">
                <a:moveTo>
                  <a:pt x="0" y="0"/>
                </a:moveTo>
                <a:lnTo>
                  <a:pt x="1391836" y="0"/>
                </a:lnTo>
                <a:lnTo>
                  <a:pt x="1391836" y="1391836"/>
                </a:lnTo>
                <a:lnTo>
                  <a:pt x="0" y="13918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465163" y="377629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088167" y="914400"/>
            <a:ext cx="4553049" cy="962660"/>
          </a:xfrm>
          <a:prstGeom prst="rect">
            <a:avLst/>
          </a:prstGeom>
        </p:spPr>
        <p:txBody>
          <a:bodyPr anchor="t" rtlCol="false" tIns="0" lIns="0" bIns="0" rIns="0">
            <a:spAutoFit/>
          </a:bodyPr>
          <a:lstStyle/>
          <a:p>
            <a:pPr algn="ctr">
              <a:lnSpc>
                <a:spcPts val="7840"/>
              </a:lnSpc>
              <a:spcBef>
                <a:spcPct val="0"/>
              </a:spcBef>
            </a:pPr>
            <a:r>
              <a:rPr lang="en-US" sz="5600">
                <a:solidFill>
                  <a:srgbClr val="FFFFFF"/>
                </a:solidFill>
                <a:latin typeface="Open Sans 1"/>
              </a:rPr>
              <a:t>CONCLUSION</a:t>
            </a:r>
          </a:p>
        </p:txBody>
      </p:sp>
      <p:sp>
        <p:nvSpPr>
          <p:cNvPr name="TextBox 7" id="7"/>
          <p:cNvSpPr txBox="true"/>
          <p:nvPr/>
        </p:nvSpPr>
        <p:spPr>
          <a:xfrm rot="0">
            <a:off x="1028700" y="2753450"/>
            <a:ext cx="12063080" cy="4295287"/>
          </a:xfrm>
          <a:prstGeom prst="rect">
            <a:avLst/>
          </a:prstGeom>
        </p:spPr>
        <p:txBody>
          <a:bodyPr anchor="t" rtlCol="false" tIns="0" lIns="0" bIns="0" rIns="0">
            <a:spAutoFit/>
          </a:bodyPr>
          <a:lstStyle/>
          <a:p>
            <a:pPr algn="ctr">
              <a:lnSpc>
                <a:spcPts val="3964"/>
              </a:lnSpc>
            </a:pPr>
            <a:r>
              <a:rPr lang="en-US" sz="2831">
                <a:solidFill>
                  <a:srgbClr val="FFFFFF"/>
                </a:solidFill>
                <a:latin typeface="Open Sans 1"/>
              </a:rPr>
              <a:t>By exploring cars with user requirements using a comprehensive car dataset, we aim to revolutionize the car selection process, making it a seamless and enjoyable experience for potential buyers. Through the amalgamation of data analysis and machine learning, users will gain valuable insights into the best-suited car models that align with their preferences, budget, and lifestyle. Ultimately, our project aspires to empower individuals to make informed decisions when it comes to choosing the perfect car for their needs.</a:t>
            </a:r>
          </a:p>
          <a:p>
            <a:pPr algn="ctr">
              <a:lnSpc>
                <a:spcPts val="2406"/>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111" r="0" b="-9111"/>
            </a:stretch>
          </a:blipFill>
        </p:spPr>
      </p:sp>
      <p:sp>
        <p:nvSpPr>
          <p:cNvPr name="Freeform 3" id="3"/>
          <p:cNvSpPr/>
          <p:nvPr/>
        </p:nvSpPr>
        <p:spPr>
          <a:xfrm flipH="false" flipV="false" rot="0">
            <a:off x="1028700" y="1028700"/>
            <a:ext cx="546184" cy="546184"/>
          </a:xfrm>
          <a:custGeom>
            <a:avLst/>
            <a:gdLst/>
            <a:ahLst/>
            <a:cxnLst/>
            <a:rect r="r" b="b" t="t" l="l"/>
            <a:pathLst>
              <a:path h="546184" w="546184">
                <a:moveTo>
                  <a:pt x="0" y="0"/>
                </a:moveTo>
                <a:lnTo>
                  <a:pt x="546184" y="0"/>
                </a:lnTo>
                <a:lnTo>
                  <a:pt x="546184" y="546184"/>
                </a:lnTo>
                <a:lnTo>
                  <a:pt x="0" y="5461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05735" y="1178928"/>
            <a:ext cx="192115" cy="245728"/>
          </a:xfrm>
          <a:custGeom>
            <a:avLst/>
            <a:gdLst/>
            <a:ahLst/>
            <a:cxnLst/>
            <a:rect r="r" b="b" t="t" l="l"/>
            <a:pathLst>
              <a:path h="245728" w="192115">
                <a:moveTo>
                  <a:pt x="0" y="0"/>
                </a:moveTo>
                <a:lnTo>
                  <a:pt x="192115" y="0"/>
                </a:lnTo>
                <a:lnTo>
                  <a:pt x="192115" y="245728"/>
                </a:lnTo>
                <a:lnTo>
                  <a:pt x="0" y="2457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1787373" y="1221782"/>
            <a:ext cx="1737382" cy="198120"/>
          </a:xfrm>
          <a:prstGeom prst="rect">
            <a:avLst/>
          </a:prstGeom>
        </p:spPr>
        <p:txBody>
          <a:bodyPr anchor="t" rtlCol="false" tIns="0" lIns="0" bIns="0" rIns="0">
            <a:spAutoFit/>
          </a:bodyPr>
          <a:lstStyle/>
          <a:p>
            <a:pPr>
              <a:lnSpc>
                <a:spcPts val="1680"/>
              </a:lnSpc>
              <a:spcBef>
                <a:spcPct val="0"/>
              </a:spcBef>
            </a:pPr>
            <a:r>
              <a:rPr lang="en-US" sz="1200">
                <a:solidFill>
                  <a:srgbClr val="FFFFFF"/>
                </a:solidFill>
                <a:latin typeface="Poppins Bold"/>
              </a:rPr>
              <a:t>STUDIO SHODWE</a:t>
            </a:r>
          </a:p>
        </p:txBody>
      </p:sp>
      <p:sp>
        <p:nvSpPr>
          <p:cNvPr name="Freeform 6" id="6"/>
          <p:cNvSpPr/>
          <p:nvPr/>
        </p:nvSpPr>
        <p:spPr>
          <a:xfrm flipH="false" flipV="false" rot="0">
            <a:off x="14923308" y="-1307292"/>
            <a:ext cx="4671984" cy="4671984"/>
          </a:xfrm>
          <a:custGeom>
            <a:avLst/>
            <a:gdLst/>
            <a:ahLst/>
            <a:cxnLst/>
            <a:rect r="r" b="b" t="t" l="l"/>
            <a:pathLst>
              <a:path h="4671984" w="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2526091" y="3751666"/>
            <a:ext cx="13235817" cy="2067224"/>
          </a:xfrm>
          <a:prstGeom prst="rect">
            <a:avLst/>
          </a:prstGeom>
        </p:spPr>
        <p:txBody>
          <a:bodyPr anchor="t" rtlCol="false" tIns="0" lIns="0" bIns="0" rIns="0">
            <a:spAutoFit/>
          </a:bodyPr>
          <a:lstStyle/>
          <a:p>
            <a:pPr algn="ctr">
              <a:lnSpc>
                <a:spcPts val="15976"/>
              </a:lnSpc>
              <a:spcBef>
                <a:spcPct val="0"/>
              </a:spcBef>
            </a:pPr>
            <a:r>
              <a:rPr lang="en-US" sz="11411">
                <a:solidFill>
                  <a:srgbClr val="FFFFFF"/>
                </a:solidFill>
                <a:latin typeface="Poppins 2 Ultra-Bold"/>
              </a:rPr>
              <a:t>Thank You</a:t>
            </a:r>
          </a:p>
        </p:txBody>
      </p:sp>
      <p:sp>
        <p:nvSpPr>
          <p:cNvPr name="TextBox 8" id="8"/>
          <p:cNvSpPr txBox="true"/>
          <p:nvPr/>
        </p:nvSpPr>
        <p:spPr>
          <a:xfrm rot="0">
            <a:off x="4735488" y="5912111"/>
            <a:ext cx="8817024" cy="289848"/>
          </a:xfrm>
          <a:prstGeom prst="rect">
            <a:avLst/>
          </a:prstGeom>
        </p:spPr>
        <p:txBody>
          <a:bodyPr anchor="t" rtlCol="false" tIns="0" lIns="0" bIns="0" rIns="0">
            <a:spAutoFit/>
          </a:bodyPr>
          <a:lstStyle/>
          <a:p>
            <a:pPr algn="ctr">
              <a:lnSpc>
                <a:spcPts val="2466"/>
              </a:lnSpc>
              <a:spcBef>
                <a:spcPct val="0"/>
              </a:spcBef>
            </a:pPr>
            <a:r>
              <a:rPr lang="en-US" sz="1761" spc="1076">
                <a:solidFill>
                  <a:srgbClr val="F66E1A"/>
                </a:solidFill>
                <a:latin typeface="Open Sans 2"/>
              </a:rPr>
              <a:t>SLIDE PRESENTATIONS DESIGN</a:t>
            </a:r>
          </a:p>
        </p:txBody>
      </p:sp>
      <p:sp>
        <p:nvSpPr>
          <p:cNvPr name="Freeform 9" id="9"/>
          <p:cNvSpPr/>
          <p:nvPr/>
        </p:nvSpPr>
        <p:spPr>
          <a:xfrm flipH="false" flipV="false" rot="0">
            <a:off x="-1307292" y="6922308"/>
            <a:ext cx="4671984" cy="4671984"/>
          </a:xfrm>
          <a:custGeom>
            <a:avLst/>
            <a:gdLst/>
            <a:ahLst/>
            <a:cxnLst/>
            <a:rect r="r" b="b" t="t" l="l"/>
            <a:pathLst>
              <a:path h="4671984" w="4671984">
                <a:moveTo>
                  <a:pt x="0" y="0"/>
                </a:moveTo>
                <a:lnTo>
                  <a:pt x="4671984" y="0"/>
                </a:lnTo>
                <a:lnTo>
                  <a:pt x="4671984" y="4671984"/>
                </a:lnTo>
                <a:lnTo>
                  <a:pt x="0" y="467198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2856594" y="1028700"/>
            <a:ext cx="1391836" cy="1391836"/>
          </a:xfrm>
          <a:custGeom>
            <a:avLst/>
            <a:gdLst/>
            <a:ahLst/>
            <a:cxnLst/>
            <a:rect r="r" b="b" t="t" l="l"/>
            <a:pathLst>
              <a:path h="1391836" w="1391836">
                <a:moveTo>
                  <a:pt x="0" y="0"/>
                </a:moveTo>
                <a:lnTo>
                  <a:pt x="1391836" y="0"/>
                </a:lnTo>
                <a:lnTo>
                  <a:pt x="1391836" y="1391836"/>
                </a:lnTo>
                <a:lnTo>
                  <a:pt x="0" y="13918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5465163" y="377629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2" id="12"/>
          <p:cNvSpPr/>
          <p:nvPr/>
        </p:nvSpPr>
        <p:spPr>
          <a:xfrm flipH="false" flipV="false" rot="0">
            <a:off x="4039570" y="7866464"/>
            <a:ext cx="1391836" cy="1391836"/>
          </a:xfrm>
          <a:custGeom>
            <a:avLst/>
            <a:gdLst/>
            <a:ahLst/>
            <a:cxnLst/>
            <a:rect r="r" b="b" t="t" l="l"/>
            <a:pathLst>
              <a:path h="1391836" w="1391836">
                <a:moveTo>
                  <a:pt x="0" y="0"/>
                </a:moveTo>
                <a:lnTo>
                  <a:pt x="1391836" y="0"/>
                </a:lnTo>
                <a:lnTo>
                  <a:pt x="1391836" y="1391836"/>
                </a:lnTo>
                <a:lnTo>
                  <a:pt x="0" y="13918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2229345" y="5917209"/>
            <a:ext cx="593492" cy="593492"/>
          </a:xfrm>
          <a:custGeom>
            <a:avLst/>
            <a:gdLst/>
            <a:ahLst/>
            <a:cxnLst/>
            <a:rect r="r" b="b" t="t" l="l"/>
            <a:pathLst>
              <a:path h="593492" w="593492">
                <a:moveTo>
                  <a:pt x="0" y="0"/>
                </a:moveTo>
                <a:lnTo>
                  <a:pt x="593492" y="0"/>
                </a:lnTo>
                <a:lnTo>
                  <a:pt x="593492" y="593492"/>
                </a:lnTo>
                <a:lnTo>
                  <a:pt x="0" y="5934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Freeform 2" id="2"/>
          <p:cNvSpPr/>
          <p:nvPr/>
        </p:nvSpPr>
        <p:spPr>
          <a:xfrm flipH="false" flipV="false" rot="0">
            <a:off x="15135956" y="1991456"/>
            <a:ext cx="6304087" cy="6304087"/>
          </a:xfrm>
          <a:custGeom>
            <a:avLst/>
            <a:gdLst/>
            <a:ahLst/>
            <a:cxnLst/>
            <a:rect r="r" b="b" t="t" l="l"/>
            <a:pathLst>
              <a:path h="6304087" w="6304087">
                <a:moveTo>
                  <a:pt x="0" y="0"/>
                </a:moveTo>
                <a:lnTo>
                  <a:pt x="6304088" y="0"/>
                </a:lnTo>
                <a:lnTo>
                  <a:pt x="6304088"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208153" y="2330268"/>
            <a:ext cx="7879671" cy="1057275"/>
          </a:xfrm>
          <a:prstGeom prst="rect">
            <a:avLst/>
          </a:prstGeom>
        </p:spPr>
        <p:txBody>
          <a:bodyPr anchor="t" rtlCol="false" tIns="0" lIns="0" bIns="0" rIns="0">
            <a:spAutoFit/>
          </a:bodyPr>
          <a:lstStyle/>
          <a:p>
            <a:pPr>
              <a:lnSpc>
                <a:spcPts val="7919"/>
              </a:lnSpc>
            </a:pPr>
            <a:r>
              <a:rPr lang="en-US" sz="6599">
                <a:solidFill>
                  <a:srgbClr val="FFFFFF"/>
                </a:solidFill>
                <a:latin typeface="Poppins 1 Bold"/>
              </a:rPr>
              <a:t>Team Members</a:t>
            </a:r>
          </a:p>
        </p:txBody>
      </p:sp>
      <p:sp>
        <p:nvSpPr>
          <p:cNvPr name="TextBox 4" id="4"/>
          <p:cNvSpPr txBox="true"/>
          <p:nvPr/>
        </p:nvSpPr>
        <p:spPr>
          <a:xfrm rot="0">
            <a:off x="1787373" y="4030344"/>
            <a:ext cx="12721231" cy="3934460"/>
          </a:xfrm>
          <a:prstGeom prst="rect">
            <a:avLst/>
          </a:prstGeom>
        </p:spPr>
        <p:txBody>
          <a:bodyPr anchor="t" rtlCol="false" tIns="0" lIns="0" bIns="0" rIns="0">
            <a:spAutoFit/>
          </a:bodyPr>
          <a:lstStyle/>
          <a:p>
            <a:pPr>
              <a:lnSpc>
                <a:spcPts val="7840"/>
              </a:lnSpc>
            </a:pPr>
            <a:r>
              <a:rPr lang="en-US" sz="5600">
                <a:solidFill>
                  <a:srgbClr val="FFFFFF"/>
                </a:solidFill>
                <a:latin typeface="Open Sans 1"/>
              </a:rPr>
              <a:t>S.Srinivas         - AP21110010143</a:t>
            </a:r>
          </a:p>
          <a:p>
            <a:pPr>
              <a:lnSpc>
                <a:spcPts val="7840"/>
              </a:lnSpc>
            </a:pPr>
            <a:r>
              <a:rPr lang="en-US" sz="5600">
                <a:solidFill>
                  <a:srgbClr val="FFFFFF"/>
                </a:solidFill>
                <a:latin typeface="Open Sans 1"/>
              </a:rPr>
              <a:t>N.Madhav        - AP21110011260</a:t>
            </a:r>
          </a:p>
          <a:p>
            <a:pPr>
              <a:lnSpc>
                <a:spcPts val="7840"/>
              </a:lnSpc>
            </a:pPr>
            <a:r>
              <a:rPr lang="en-US" sz="5600">
                <a:solidFill>
                  <a:srgbClr val="FFFFFF"/>
                </a:solidFill>
                <a:latin typeface="Open Sans 1"/>
              </a:rPr>
              <a:t>P.Guru Kiran    -AP21110010707</a:t>
            </a:r>
          </a:p>
          <a:p>
            <a:pPr>
              <a:lnSpc>
                <a:spcPts val="784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Freeform 2" id="2"/>
          <p:cNvSpPr/>
          <p:nvPr/>
        </p:nvSpPr>
        <p:spPr>
          <a:xfrm flipH="false" flipV="false" rot="0">
            <a:off x="16937438" y="1991456"/>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01199" y="1403785"/>
            <a:ext cx="16958101" cy="7658100"/>
          </a:xfrm>
          <a:prstGeom prst="rect">
            <a:avLst/>
          </a:prstGeom>
        </p:spPr>
        <p:txBody>
          <a:bodyPr anchor="t" rtlCol="false" tIns="0" lIns="0" bIns="0" rIns="0">
            <a:spAutoFit/>
          </a:bodyPr>
          <a:lstStyle/>
          <a:p>
            <a:pPr>
              <a:lnSpc>
                <a:spcPts val="5035"/>
              </a:lnSpc>
              <a:spcBef>
                <a:spcPct val="0"/>
              </a:spcBef>
            </a:pPr>
          </a:p>
          <a:p>
            <a:pPr marL="906032" indent="-453016" lvl="1">
              <a:lnSpc>
                <a:spcPts val="5035"/>
              </a:lnSpc>
              <a:spcBef>
                <a:spcPct val="0"/>
              </a:spcBef>
              <a:buFont typeface="Arial"/>
              <a:buChar char="•"/>
            </a:pPr>
            <a:r>
              <a:rPr lang="en-US" sz="4196">
                <a:solidFill>
                  <a:srgbClr val="FFFFFF"/>
                </a:solidFill>
                <a:latin typeface="Open Sans 2 Bold"/>
              </a:rPr>
              <a:t>Abstract</a:t>
            </a:r>
          </a:p>
          <a:p>
            <a:pPr marL="906032" indent="-453016" lvl="1">
              <a:lnSpc>
                <a:spcPts val="5035"/>
              </a:lnSpc>
              <a:spcBef>
                <a:spcPct val="0"/>
              </a:spcBef>
              <a:buFont typeface="Arial"/>
              <a:buChar char="•"/>
            </a:pPr>
            <a:r>
              <a:rPr lang="en-US" sz="4196">
                <a:solidFill>
                  <a:srgbClr val="FFFFFF"/>
                </a:solidFill>
                <a:latin typeface="Open Sans 2 Bold"/>
              </a:rPr>
              <a:t>Introduction</a:t>
            </a:r>
          </a:p>
          <a:p>
            <a:pPr marL="906032" indent="-453016" lvl="1">
              <a:lnSpc>
                <a:spcPts val="5035"/>
              </a:lnSpc>
              <a:spcBef>
                <a:spcPct val="0"/>
              </a:spcBef>
              <a:buFont typeface="Arial"/>
              <a:buChar char="•"/>
            </a:pPr>
            <a:r>
              <a:rPr lang="en-US" sz="4196">
                <a:solidFill>
                  <a:srgbClr val="FFFFFF"/>
                </a:solidFill>
                <a:latin typeface="Open Sans 2 Bold"/>
              </a:rPr>
              <a:t>Objectives</a:t>
            </a:r>
          </a:p>
          <a:p>
            <a:pPr marL="906032" indent="-453016" lvl="1">
              <a:lnSpc>
                <a:spcPts val="5035"/>
              </a:lnSpc>
              <a:spcBef>
                <a:spcPct val="0"/>
              </a:spcBef>
              <a:buFont typeface="Arial"/>
              <a:buChar char="•"/>
            </a:pPr>
            <a:r>
              <a:rPr lang="en-US" sz="4196">
                <a:solidFill>
                  <a:srgbClr val="FFFFFF"/>
                </a:solidFill>
                <a:latin typeface="Open Sans 2 Bold"/>
              </a:rPr>
              <a:t>Advantages</a:t>
            </a:r>
          </a:p>
          <a:p>
            <a:pPr marL="906032" indent="-453016" lvl="1">
              <a:lnSpc>
                <a:spcPts val="5035"/>
              </a:lnSpc>
              <a:spcBef>
                <a:spcPct val="0"/>
              </a:spcBef>
              <a:buFont typeface="Arial"/>
              <a:buChar char="•"/>
            </a:pPr>
            <a:r>
              <a:rPr lang="en-US" sz="4196">
                <a:solidFill>
                  <a:srgbClr val="FFFFFF"/>
                </a:solidFill>
                <a:latin typeface="Open Sans 2 Bold"/>
              </a:rPr>
              <a:t>Libraries Used</a:t>
            </a:r>
          </a:p>
          <a:p>
            <a:pPr marL="906032" indent="-453016" lvl="1">
              <a:lnSpc>
                <a:spcPts val="5035"/>
              </a:lnSpc>
              <a:spcBef>
                <a:spcPct val="0"/>
              </a:spcBef>
              <a:buFont typeface="Arial"/>
              <a:buChar char="•"/>
            </a:pPr>
            <a:r>
              <a:rPr lang="en-US" sz="4196">
                <a:solidFill>
                  <a:srgbClr val="FFFFFF"/>
                </a:solidFill>
                <a:latin typeface="Open Sans 2 Bold"/>
              </a:rPr>
              <a:t>Methods</a:t>
            </a:r>
          </a:p>
          <a:p>
            <a:pPr marL="906032" indent="-453016" lvl="1">
              <a:lnSpc>
                <a:spcPts val="5035"/>
              </a:lnSpc>
              <a:spcBef>
                <a:spcPct val="0"/>
              </a:spcBef>
              <a:buFont typeface="Arial"/>
              <a:buChar char="•"/>
            </a:pPr>
            <a:r>
              <a:rPr lang="en-US" sz="4196">
                <a:solidFill>
                  <a:srgbClr val="FFFFFF"/>
                </a:solidFill>
                <a:latin typeface="Open Sans 2 Bold"/>
              </a:rPr>
              <a:t>Visualization</a:t>
            </a:r>
          </a:p>
          <a:p>
            <a:pPr marL="906032" indent="-453016" lvl="1">
              <a:lnSpc>
                <a:spcPts val="5035"/>
              </a:lnSpc>
              <a:spcBef>
                <a:spcPct val="0"/>
              </a:spcBef>
              <a:buFont typeface="Arial"/>
              <a:buChar char="•"/>
            </a:pPr>
            <a:r>
              <a:rPr lang="en-US" sz="4196">
                <a:solidFill>
                  <a:srgbClr val="FFFFFF"/>
                </a:solidFill>
                <a:latin typeface="Open Sans 2 Bold"/>
              </a:rPr>
              <a:t>System Requirements</a:t>
            </a:r>
          </a:p>
          <a:p>
            <a:pPr marL="906032" indent="-453016" lvl="1">
              <a:lnSpc>
                <a:spcPts val="5035"/>
              </a:lnSpc>
              <a:spcBef>
                <a:spcPct val="0"/>
              </a:spcBef>
              <a:buFont typeface="Arial"/>
              <a:buChar char="•"/>
            </a:pPr>
            <a:r>
              <a:rPr lang="en-US" sz="4196">
                <a:solidFill>
                  <a:srgbClr val="FFFFFF"/>
                </a:solidFill>
                <a:latin typeface="Open Sans 2 Bold"/>
              </a:rPr>
              <a:t>Conclusion</a:t>
            </a:r>
          </a:p>
          <a:p>
            <a:pPr algn="l">
              <a:lnSpc>
                <a:spcPts val="5035"/>
              </a:lnSpc>
              <a:spcBef>
                <a:spcPct val="0"/>
              </a:spcBef>
            </a:pPr>
          </a:p>
          <a:p>
            <a:pPr algn="ctr">
              <a:lnSpc>
                <a:spcPts val="5035"/>
              </a:lnSpc>
              <a:spcBef>
                <a:spcPct val="0"/>
              </a:spcBef>
            </a:pPr>
          </a:p>
        </p:txBody>
      </p:sp>
      <p:sp>
        <p:nvSpPr>
          <p:cNvPr name="TextBox 4" id="4"/>
          <p:cNvSpPr txBox="true"/>
          <p:nvPr/>
        </p:nvSpPr>
        <p:spPr>
          <a:xfrm rot="0">
            <a:off x="1028700" y="443643"/>
            <a:ext cx="12620544" cy="960142"/>
          </a:xfrm>
          <a:prstGeom prst="rect">
            <a:avLst/>
          </a:prstGeom>
        </p:spPr>
        <p:txBody>
          <a:bodyPr anchor="t" rtlCol="false" tIns="0" lIns="0" bIns="0" rIns="0">
            <a:spAutoFit/>
          </a:bodyPr>
          <a:lstStyle/>
          <a:p>
            <a:pPr algn="ctr">
              <a:lnSpc>
                <a:spcPts val="7158"/>
              </a:lnSpc>
            </a:pPr>
            <a:r>
              <a:rPr lang="en-US" sz="5965">
                <a:solidFill>
                  <a:srgbClr val="FFFFFF"/>
                </a:solidFill>
                <a:latin typeface="Poppins 1 Bold"/>
              </a:rPr>
              <a:t>CONTENTS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Freeform 2" id="2"/>
          <p:cNvSpPr/>
          <p:nvPr/>
        </p:nvSpPr>
        <p:spPr>
          <a:xfrm flipH="false" flipV="false" rot="0">
            <a:off x="16433430" y="1991456"/>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23919" y="1219200"/>
            <a:ext cx="13296426" cy="8772525"/>
          </a:xfrm>
          <a:prstGeom prst="rect">
            <a:avLst/>
          </a:prstGeom>
        </p:spPr>
        <p:txBody>
          <a:bodyPr anchor="t" rtlCol="false" tIns="0" lIns="0" bIns="0" rIns="0">
            <a:spAutoFit/>
          </a:bodyPr>
          <a:lstStyle/>
          <a:p>
            <a:pPr>
              <a:lnSpc>
                <a:spcPts val="4808"/>
              </a:lnSpc>
              <a:spcBef>
                <a:spcPct val="0"/>
              </a:spcBef>
            </a:pPr>
          </a:p>
          <a:p>
            <a:pPr>
              <a:lnSpc>
                <a:spcPts val="7920"/>
              </a:lnSpc>
              <a:spcBef>
                <a:spcPct val="0"/>
              </a:spcBef>
            </a:pPr>
            <a:r>
              <a:rPr lang="en-US" sz="6600">
                <a:solidFill>
                  <a:srgbClr val="FFFFFF"/>
                </a:solidFill>
                <a:latin typeface="Poppins 1 Bold"/>
              </a:rPr>
              <a:t>ABSTRACT</a:t>
            </a:r>
          </a:p>
          <a:p>
            <a:pPr>
              <a:lnSpc>
                <a:spcPts val="3240"/>
              </a:lnSpc>
              <a:spcBef>
                <a:spcPct val="0"/>
              </a:spcBef>
            </a:pPr>
          </a:p>
          <a:p>
            <a:pPr>
              <a:lnSpc>
                <a:spcPts val="3599"/>
              </a:lnSpc>
              <a:spcBef>
                <a:spcPct val="0"/>
              </a:spcBef>
            </a:pPr>
            <a:r>
              <a:rPr lang="en-US" sz="2999">
                <a:solidFill>
                  <a:srgbClr val="FFFFFF"/>
                </a:solidFill>
                <a:latin typeface="Open Sans 1"/>
              </a:rPr>
              <a:t>In the fast-paced world we live in today, owning a car has become more of a necessity than a luxury for many individuals. </a:t>
            </a:r>
          </a:p>
          <a:p>
            <a:pPr>
              <a:lnSpc>
                <a:spcPts val="3599"/>
              </a:lnSpc>
              <a:spcBef>
                <a:spcPct val="0"/>
              </a:spcBef>
            </a:pPr>
          </a:p>
          <a:p>
            <a:pPr>
              <a:lnSpc>
                <a:spcPts val="3599"/>
              </a:lnSpc>
              <a:spcBef>
                <a:spcPct val="0"/>
              </a:spcBef>
            </a:pPr>
            <a:r>
              <a:rPr lang="en-US" sz="2999">
                <a:solidFill>
                  <a:srgbClr val="FFFFFF"/>
                </a:solidFill>
                <a:latin typeface="Open Sans 1"/>
              </a:rPr>
              <a:t>With countless makes and models available, finding the perfect car that matches one's unique requirements can be a daunting task. </a:t>
            </a:r>
          </a:p>
          <a:p>
            <a:pPr>
              <a:lnSpc>
                <a:spcPts val="3599"/>
              </a:lnSpc>
              <a:spcBef>
                <a:spcPct val="0"/>
              </a:spcBef>
            </a:pPr>
          </a:p>
          <a:p>
            <a:pPr>
              <a:lnSpc>
                <a:spcPts val="3599"/>
              </a:lnSpc>
              <a:spcBef>
                <a:spcPct val="0"/>
              </a:spcBef>
            </a:pPr>
            <a:r>
              <a:rPr lang="en-US" sz="2999">
                <a:solidFill>
                  <a:srgbClr val="FFFFFF"/>
                </a:solidFill>
                <a:latin typeface="Open Sans 1"/>
              </a:rPr>
              <a:t>However, thanks to advancements in data analysis and machine learning, exploring cars based on user requirements has become more accessible and efficient than ever.</a:t>
            </a:r>
          </a:p>
          <a:p>
            <a:pPr>
              <a:lnSpc>
                <a:spcPts val="3968"/>
              </a:lnSpc>
              <a:spcBef>
                <a:spcPct val="0"/>
              </a:spcBef>
            </a:pPr>
          </a:p>
          <a:p>
            <a:pPr>
              <a:lnSpc>
                <a:spcPts val="3501"/>
              </a:lnSpc>
              <a:spcBef>
                <a:spcPct val="0"/>
              </a:spcBef>
            </a:pPr>
          </a:p>
          <a:p>
            <a:pPr algn="ctr">
              <a:lnSpc>
                <a:spcPts val="3501"/>
              </a:lnSpc>
              <a:spcBef>
                <a:spcPct val="0"/>
              </a:spcBef>
            </a:pPr>
          </a:p>
          <a:p>
            <a:pPr algn="ctr">
              <a:lnSpc>
                <a:spcPts val="3501"/>
              </a:lnSpc>
              <a:spcBef>
                <a:spcPct val="0"/>
              </a:spcBef>
            </a:pPr>
          </a:p>
          <a:p>
            <a:pPr algn="ctr">
              <a:lnSpc>
                <a:spcPts val="3501"/>
              </a:lnSpc>
              <a:spcBef>
                <a:spcPct val="0"/>
              </a:spcBef>
            </a:pPr>
          </a:p>
          <a:p>
            <a:pPr algn="ctr">
              <a:lnSpc>
                <a:spcPts val="3501"/>
              </a:lnSpc>
              <a:spcBef>
                <a:spcPct val="0"/>
              </a:spcBef>
            </a:pPr>
          </a:p>
        </p:txBody>
      </p:sp>
      <p:grpSp>
        <p:nvGrpSpPr>
          <p:cNvPr name="Group 4" id="4"/>
          <p:cNvGrpSpPr>
            <a:grpSpLocks noChangeAspect="true"/>
          </p:cNvGrpSpPr>
          <p:nvPr/>
        </p:nvGrpSpPr>
        <p:grpSpPr>
          <a:xfrm rot="0">
            <a:off x="14291543" y="3447708"/>
            <a:ext cx="3391597" cy="3391583"/>
            <a:chOff x="0" y="0"/>
            <a:chExt cx="6350000" cy="6349975"/>
          </a:xfrm>
        </p:grpSpPr>
        <p:sp>
          <p:nvSpPr>
            <p:cNvPr name="Freeform 5" id="5"/>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4999" t="0" r="-24999" b="0"/>
              </a:stretch>
            </a:blip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Freeform 2" id="2"/>
          <p:cNvSpPr/>
          <p:nvPr/>
        </p:nvSpPr>
        <p:spPr>
          <a:xfrm flipH="false" flipV="false" rot="0">
            <a:off x="15135956" y="1991456"/>
            <a:ext cx="6304087" cy="6304087"/>
          </a:xfrm>
          <a:custGeom>
            <a:avLst/>
            <a:gdLst/>
            <a:ahLst/>
            <a:cxnLst/>
            <a:rect r="r" b="b" t="t" l="l"/>
            <a:pathLst>
              <a:path h="6304087" w="6304087">
                <a:moveTo>
                  <a:pt x="0" y="0"/>
                </a:moveTo>
                <a:lnTo>
                  <a:pt x="6304088" y="0"/>
                </a:lnTo>
                <a:lnTo>
                  <a:pt x="6304088"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13726317" y="3251085"/>
            <a:ext cx="3391597" cy="3391583"/>
            <a:chOff x="0" y="0"/>
            <a:chExt cx="6350000" cy="6349975"/>
          </a:xfrm>
        </p:grpSpPr>
        <p:sp>
          <p:nvSpPr>
            <p:cNvPr name="Freeform 4" id="4"/>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4999" t="0" r="-24999" b="0"/>
              </a:stretch>
            </a:blipFill>
          </p:spPr>
        </p:sp>
      </p:grpSp>
      <p:sp>
        <p:nvSpPr>
          <p:cNvPr name="TextBox 5" id="5"/>
          <p:cNvSpPr txBox="true"/>
          <p:nvPr/>
        </p:nvSpPr>
        <p:spPr>
          <a:xfrm rot="0">
            <a:off x="612073" y="2569987"/>
            <a:ext cx="12492495" cy="6381750"/>
          </a:xfrm>
          <a:prstGeom prst="rect">
            <a:avLst/>
          </a:prstGeom>
        </p:spPr>
        <p:txBody>
          <a:bodyPr anchor="t" rtlCol="false" tIns="0" lIns="0" bIns="0" rIns="0">
            <a:spAutoFit/>
          </a:bodyPr>
          <a:lstStyle/>
          <a:p>
            <a:pPr>
              <a:lnSpc>
                <a:spcPts val="4200"/>
              </a:lnSpc>
            </a:pPr>
            <a:r>
              <a:rPr lang="en-US" sz="3000">
                <a:solidFill>
                  <a:srgbClr val="FFFFFF"/>
                </a:solidFill>
                <a:latin typeface="Open Sans 1"/>
              </a:rPr>
              <a:t>In this project, we will embark on a journey of car exploration using a comprehensive car dataset. </a:t>
            </a:r>
          </a:p>
          <a:p>
            <a:pPr>
              <a:lnSpc>
                <a:spcPts val="4200"/>
              </a:lnSpc>
            </a:pPr>
          </a:p>
          <a:p>
            <a:pPr>
              <a:lnSpc>
                <a:spcPts val="4200"/>
              </a:lnSpc>
            </a:pPr>
            <a:r>
              <a:rPr lang="en-US" sz="3000">
                <a:solidFill>
                  <a:srgbClr val="FFFFFF"/>
                </a:solidFill>
                <a:latin typeface="Open Sans 1"/>
              </a:rPr>
              <a:t>The dataset comprises various attributes and features of numerous car models, including specifications, performance metrics, pricing, and more. </a:t>
            </a:r>
          </a:p>
          <a:p>
            <a:pPr>
              <a:lnSpc>
                <a:spcPts val="4200"/>
              </a:lnSpc>
            </a:pPr>
          </a:p>
          <a:p>
            <a:pPr>
              <a:lnSpc>
                <a:spcPts val="4200"/>
              </a:lnSpc>
            </a:pPr>
            <a:r>
              <a:rPr lang="en-US" sz="3000">
                <a:solidFill>
                  <a:srgbClr val="FFFFFF"/>
                </a:solidFill>
                <a:latin typeface="Open Sans 1"/>
              </a:rPr>
              <a:t>Our goal is to leverage this data to create an intuitive and intelligent system that assists users in finding their ideal car based on their specific preferences and needs.</a:t>
            </a:r>
          </a:p>
          <a:p>
            <a:pPr>
              <a:lnSpc>
                <a:spcPts val="4200"/>
              </a:lnSpc>
            </a:pPr>
          </a:p>
          <a:p>
            <a:pPr>
              <a:lnSpc>
                <a:spcPts val="4200"/>
              </a:lnSpc>
              <a:spcBef>
                <a:spcPct val="0"/>
              </a:spcBef>
            </a:pPr>
          </a:p>
        </p:txBody>
      </p:sp>
      <p:sp>
        <p:nvSpPr>
          <p:cNvPr name="TextBox 6" id="6"/>
          <p:cNvSpPr txBox="true"/>
          <p:nvPr/>
        </p:nvSpPr>
        <p:spPr>
          <a:xfrm rot="0">
            <a:off x="612073" y="858640"/>
            <a:ext cx="8692295" cy="1132816"/>
          </a:xfrm>
          <a:prstGeom prst="rect">
            <a:avLst/>
          </a:prstGeom>
        </p:spPr>
        <p:txBody>
          <a:bodyPr anchor="t" rtlCol="false" tIns="0" lIns="0" bIns="0" rIns="0">
            <a:spAutoFit/>
          </a:bodyPr>
          <a:lstStyle/>
          <a:p>
            <a:pPr>
              <a:lnSpc>
                <a:spcPts val="9286"/>
              </a:lnSpc>
              <a:spcBef>
                <a:spcPct val="0"/>
              </a:spcBef>
            </a:pPr>
            <a:r>
              <a:rPr lang="en-US" sz="6633">
                <a:solidFill>
                  <a:srgbClr val="FFFFFF"/>
                </a:solidFill>
                <a:latin typeface="Poppins Bold"/>
              </a:rPr>
              <a:t>INTROUDUCTION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Freeform 2" id="2"/>
          <p:cNvSpPr/>
          <p:nvPr/>
        </p:nvSpPr>
        <p:spPr>
          <a:xfrm flipH="false" flipV="false" rot="0">
            <a:off x="16134776" y="1639763"/>
            <a:ext cx="6304087" cy="6304087"/>
          </a:xfrm>
          <a:custGeom>
            <a:avLst/>
            <a:gdLst/>
            <a:ahLst/>
            <a:cxnLst/>
            <a:rect r="r" b="b" t="t" l="l"/>
            <a:pathLst>
              <a:path h="6304087" w="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440733" y="981075"/>
            <a:ext cx="15343460" cy="6991350"/>
          </a:xfrm>
          <a:prstGeom prst="rect">
            <a:avLst/>
          </a:prstGeom>
        </p:spPr>
        <p:txBody>
          <a:bodyPr anchor="t" rtlCol="false" tIns="0" lIns="0" bIns="0" rIns="0">
            <a:spAutoFit/>
          </a:bodyPr>
          <a:lstStyle/>
          <a:p>
            <a:pPr>
              <a:lnSpc>
                <a:spcPts val="6983"/>
              </a:lnSpc>
            </a:pPr>
            <a:r>
              <a:rPr lang="en-US" sz="5819">
                <a:solidFill>
                  <a:srgbClr val="FFFFFF"/>
                </a:solidFill>
                <a:latin typeface="Poppins 1 Bold"/>
              </a:rPr>
              <a:t>OBJECTIVES</a:t>
            </a:r>
          </a:p>
          <a:p>
            <a:pPr>
              <a:lnSpc>
                <a:spcPts val="3600"/>
              </a:lnSpc>
            </a:pPr>
          </a:p>
          <a:p>
            <a:pPr>
              <a:lnSpc>
                <a:spcPts val="3600"/>
              </a:lnSpc>
            </a:pPr>
            <a:r>
              <a:rPr lang="en-US" sz="3000">
                <a:solidFill>
                  <a:srgbClr val="FFFFFF"/>
                </a:solidFill>
                <a:latin typeface="Open Sans 1 Bold"/>
              </a:rPr>
              <a:t>The main objectives of  this project  " EXPLORING CARS WITH USER REQUIREMENTS " are :</a:t>
            </a:r>
          </a:p>
          <a:p>
            <a:pPr>
              <a:lnSpc>
                <a:spcPts val="3600"/>
              </a:lnSpc>
              <a:spcBef>
                <a:spcPct val="0"/>
              </a:spcBef>
            </a:pPr>
          </a:p>
          <a:p>
            <a:pPr marL="647700" indent="-323850" lvl="1">
              <a:lnSpc>
                <a:spcPts val="3600"/>
              </a:lnSpc>
              <a:buFont typeface="Arial"/>
              <a:buChar char="•"/>
            </a:pPr>
            <a:r>
              <a:rPr lang="en-US" sz="3000">
                <a:solidFill>
                  <a:srgbClr val="FFFFFF"/>
                </a:solidFill>
                <a:latin typeface="Open Sans 1 Semi-Bold"/>
              </a:rPr>
              <a:t>Understanding User Requirements</a:t>
            </a:r>
          </a:p>
          <a:p>
            <a:pPr marL="647700" indent="-323850" lvl="1">
              <a:lnSpc>
                <a:spcPts val="3600"/>
              </a:lnSpc>
              <a:buFont typeface="Arial"/>
              <a:buChar char="•"/>
            </a:pPr>
            <a:r>
              <a:rPr lang="en-US" sz="3000">
                <a:solidFill>
                  <a:srgbClr val="FFFFFF"/>
                </a:solidFill>
                <a:latin typeface="Open Sans 1 Semi-Bold"/>
              </a:rPr>
              <a:t>Identifying Vehicle Options</a:t>
            </a:r>
          </a:p>
          <a:p>
            <a:pPr marL="647700" indent="-323850" lvl="1">
              <a:lnSpc>
                <a:spcPts val="3600"/>
              </a:lnSpc>
              <a:buFont typeface="Arial"/>
              <a:buChar char="•"/>
            </a:pPr>
            <a:r>
              <a:rPr lang="en-US" sz="3000">
                <a:solidFill>
                  <a:srgbClr val="FFFFFF"/>
                </a:solidFill>
                <a:latin typeface="Open Sans 1 Semi-Bold"/>
              </a:rPr>
              <a:t>Comparing Features and Specifications</a:t>
            </a:r>
          </a:p>
          <a:p>
            <a:pPr marL="647700" indent="-323850" lvl="1">
              <a:lnSpc>
                <a:spcPts val="3600"/>
              </a:lnSpc>
              <a:buFont typeface="Arial"/>
              <a:buChar char="•"/>
            </a:pPr>
            <a:r>
              <a:rPr lang="en-US" sz="3000">
                <a:solidFill>
                  <a:srgbClr val="FFFFFF"/>
                </a:solidFill>
                <a:latin typeface="Open Sans 1 Semi-Bold"/>
              </a:rPr>
              <a:t>Considering Budget and Affordability</a:t>
            </a:r>
          </a:p>
          <a:p>
            <a:pPr marL="647700" indent="-323850" lvl="1">
              <a:lnSpc>
                <a:spcPts val="3600"/>
              </a:lnSpc>
              <a:buFont typeface="Arial"/>
              <a:buChar char="•"/>
            </a:pPr>
            <a:r>
              <a:rPr lang="en-US" sz="3000">
                <a:solidFill>
                  <a:srgbClr val="FFFFFF"/>
                </a:solidFill>
                <a:latin typeface="Open Sans 1 Semi-Bold"/>
              </a:rPr>
              <a:t>Test Drives and Research</a:t>
            </a:r>
          </a:p>
          <a:p>
            <a:pPr marL="647700" indent="-323850" lvl="1">
              <a:lnSpc>
                <a:spcPts val="3600"/>
              </a:lnSpc>
              <a:buFont typeface="Arial"/>
              <a:buChar char="•"/>
            </a:pPr>
            <a:r>
              <a:rPr lang="en-US" sz="3000">
                <a:solidFill>
                  <a:srgbClr val="FFFFFF"/>
                </a:solidFill>
                <a:latin typeface="Open Sans 1 Semi-Bold"/>
              </a:rPr>
              <a:t>Safety and Reliability</a:t>
            </a:r>
          </a:p>
          <a:p>
            <a:pPr marL="647700" indent="-323850" lvl="1">
              <a:lnSpc>
                <a:spcPts val="3600"/>
              </a:lnSpc>
              <a:buFont typeface="Arial"/>
              <a:buChar char="•"/>
            </a:pPr>
            <a:r>
              <a:rPr lang="en-US" sz="3000">
                <a:solidFill>
                  <a:srgbClr val="FFFFFF"/>
                </a:solidFill>
                <a:latin typeface="Open Sans 1 Semi-Bold"/>
              </a:rPr>
              <a:t>Reviews and Recommendations</a:t>
            </a:r>
          </a:p>
          <a:p>
            <a:pPr>
              <a:lnSpc>
                <a:spcPts val="4079"/>
              </a:lnSpc>
              <a:spcBef>
                <a:spcPct val="0"/>
              </a:spcBef>
            </a:pPr>
          </a:p>
          <a:p>
            <a:pPr>
              <a:lnSpc>
                <a:spcPts val="4079"/>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2D70"/>
        </a:solidFill>
      </p:bgPr>
    </p:bg>
    <p:spTree>
      <p:nvGrpSpPr>
        <p:cNvPr id="1" name=""/>
        <p:cNvGrpSpPr/>
        <p:nvPr/>
      </p:nvGrpSpPr>
      <p:grpSpPr>
        <a:xfrm>
          <a:off x="0" y="0"/>
          <a:ext cx="0" cy="0"/>
          <a:chOff x="0" y="0"/>
          <a:chExt cx="0" cy="0"/>
        </a:xfrm>
      </p:grpSpPr>
      <p:sp>
        <p:nvSpPr>
          <p:cNvPr name="TextBox 2" id="2"/>
          <p:cNvSpPr txBox="true"/>
          <p:nvPr/>
        </p:nvSpPr>
        <p:spPr>
          <a:xfrm rot="0">
            <a:off x="395658" y="1515957"/>
            <a:ext cx="12042255" cy="9010650"/>
          </a:xfrm>
          <a:prstGeom prst="rect">
            <a:avLst/>
          </a:prstGeom>
        </p:spPr>
        <p:txBody>
          <a:bodyPr anchor="t" rtlCol="false" tIns="0" lIns="0" bIns="0" rIns="0">
            <a:spAutoFit/>
          </a:bodyPr>
          <a:lstStyle/>
          <a:p>
            <a:pPr>
              <a:lnSpc>
                <a:spcPts val="8303"/>
              </a:lnSpc>
            </a:pPr>
          </a:p>
          <a:p>
            <a:pPr>
              <a:lnSpc>
                <a:spcPts val="5519"/>
              </a:lnSpc>
            </a:pPr>
            <a:r>
              <a:rPr lang="en-US" sz="4599">
                <a:solidFill>
                  <a:srgbClr val="FFFFFF"/>
                </a:solidFill>
                <a:latin typeface="Poppins 1 Bold"/>
              </a:rPr>
              <a:t>ADVANTAGES:</a:t>
            </a:r>
          </a:p>
          <a:p>
            <a:pPr>
              <a:lnSpc>
                <a:spcPts val="3600"/>
              </a:lnSpc>
              <a:spcBef>
                <a:spcPct val="0"/>
              </a:spcBef>
            </a:pPr>
          </a:p>
          <a:p>
            <a:pPr>
              <a:lnSpc>
                <a:spcPts val="3600"/>
              </a:lnSpc>
              <a:spcBef>
                <a:spcPct val="0"/>
              </a:spcBef>
            </a:pPr>
          </a:p>
          <a:p>
            <a:pPr marL="734058" indent="-367029" lvl="1">
              <a:lnSpc>
                <a:spcPts val="4079"/>
              </a:lnSpc>
              <a:buFont typeface="Arial"/>
              <a:buChar char="•"/>
            </a:pPr>
            <a:r>
              <a:rPr lang="en-US" sz="3399">
                <a:solidFill>
                  <a:srgbClr val="FFFFFF"/>
                </a:solidFill>
                <a:latin typeface="Open Sans 3 Bold"/>
              </a:rPr>
              <a:t>Exploring cars with user requirements offers several advantages that benefit both the user and the automotive industry. </a:t>
            </a:r>
          </a:p>
          <a:p>
            <a:pPr marL="734058" indent="-367029" lvl="1">
              <a:lnSpc>
                <a:spcPts val="4079"/>
              </a:lnSpc>
              <a:buFont typeface="Arial"/>
              <a:buChar char="•"/>
            </a:pPr>
            <a:r>
              <a:rPr lang="en-US" sz="3399">
                <a:solidFill>
                  <a:srgbClr val="FFFFFF"/>
                </a:solidFill>
                <a:latin typeface="Open Sans 3 Bold"/>
              </a:rPr>
              <a:t>User can easily find the specifications of required cars</a:t>
            </a:r>
          </a:p>
          <a:p>
            <a:pPr marL="734058" indent="-367029" lvl="1">
              <a:lnSpc>
                <a:spcPts val="4079"/>
              </a:lnSpc>
              <a:buFont typeface="Arial"/>
              <a:buChar char="•"/>
            </a:pPr>
            <a:r>
              <a:rPr lang="en-US" sz="3399">
                <a:solidFill>
                  <a:srgbClr val="FFFFFF"/>
                </a:solidFill>
                <a:latin typeface="Open Sans 3 Bold"/>
              </a:rPr>
              <a:t>User can save more time and cost by this project</a:t>
            </a:r>
          </a:p>
          <a:p>
            <a:pPr>
              <a:lnSpc>
                <a:spcPts val="3600"/>
              </a:lnSpc>
            </a:pPr>
          </a:p>
          <a:p>
            <a:pPr>
              <a:lnSpc>
                <a:spcPts val="3600"/>
              </a:lnSpc>
            </a:pPr>
          </a:p>
          <a:p>
            <a:pPr>
              <a:lnSpc>
                <a:spcPts val="3600"/>
              </a:lnSpc>
            </a:pPr>
          </a:p>
          <a:p>
            <a:pPr>
              <a:lnSpc>
                <a:spcPts val="3600"/>
              </a:lnSpc>
            </a:pPr>
          </a:p>
          <a:p>
            <a:pPr>
              <a:lnSpc>
                <a:spcPts val="3600"/>
              </a:lnSpc>
            </a:pPr>
          </a:p>
          <a:p>
            <a:pPr>
              <a:lnSpc>
                <a:spcPts val="3600"/>
              </a:lnSpc>
            </a:pPr>
          </a:p>
          <a:p>
            <a:pPr>
              <a:lnSpc>
                <a:spcPts val="3600"/>
              </a:lnSpc>
              <a:spcBef>
                <a:spcPct val="0"/>
              </a:spcBef>
            </a:pPr>
          </a:p>
        </p:txBody>
      </p:sp>
      <p:sp>
        <p:nvSpPr>
          <p:cNvPr name="Freeform 3" id="3"/>
          <p:cNvSpPr/>
          <p:nvPr/>
        </p:nvSpPr>
        <p:spPr>
          <a:xfrm flipH="false" flipV="false" rot="0">
            <a:off x="14806496" y="1991456"/>
            <a:ext cx="6304087" cy="6304087"/>
          </a:xfrm>
          <a:custGeom>
            <a:avLst/>
            <a:gdLst/>
            <a:ahLst/>
            <a:cxnLst/>
            <a:rect r="r" b="b" t="t" l="l"/>
            <a:pathLst>
              <a:path h="6304087" w="6304087">
                <a:moveTo>
                  <a:pt x="0" y="0"/>
                </a:moveTo>
                <a:lnTo>
                  <a:pt x="6304087" y="0"/>
                </a:lnTo>
                <a:lnTo>
                  <a:pt x="6304087" y="6304088"/>
                </a:lnTo>
                <a:lnTo>
                  <a:pt x="0" y="630408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p:cSld>
    <p:bg>
      <p:bgPr>
        <a:solidFill>
          <a:srgbClr val="002D70"/>
        </a:solidFill>
      </p:bgPr>
    </p:bg>
    <p:spTree>
      <p:nvGrpSpPr>
        <p:cNvPr id="1" name=""/>
        <p:cNvGrpSpPr/>
        <p:nvPr/>
      </p:nvGrpSpPr>
      <p:grpSpPr>
        <a:xfrm>
          <a:off x="0" y="0"/>
          <a:ext cx="0" cy="0"/>
          <a:chOff x="0" y="0"/>
          <a:chExt cx="0" cy="0"/>
        </a:xfrm>
      </p:grpSpPr>
      <p:sp>
        <p:nvSpPr>
          <p:cNvPr name="TextBox 2" id="2"/>
          <p:cNvSpPr txBox="true"/>
          <p:nvPr/>
        </p:nvSpPr>
        <p:spPr>
          <a:xfrm rot="0">
            <a:off x="663018" y="914400"/>
            <a:ext cx="5996583" cy="962660"/>
          </a:xfrm>
          <a:prstGeom prst="rect">
            <a:avLst/>
          </a:prstGeom>
        </p:spPr>
        <p:txBody>
          <a:bodyPr anchor="t" rtlCol="false" tIns="0" lIns="0" bIns="0" rIns="0">
            <a:spAutoFit/>
          </a:bodyPr>
          <a:lstStyle/>
          <a:p>
            <a:pPr algn="ctr">
              <a:lnSpc>
                <a:spcPts val="7840"/>
              </a:lnSpc>
              <a:spcBef>
                <a:spcPct val="0"/>
              </a:spcBef>
            </a:pPr>
            <a:r>
              <a:rPr lang="en-US" sz="5600">
                <a:solidFill>
                  <a:srgbClr val="FFFFFF"/>
                </a:solidFill>
                <a:latin typeface="Open Sans 1 Bold"/>
              </a:rPr>
              <a:t>LIBRARIES USED :</a:t>
            </a:r>
          </a:p>
        </p:txBody>
      </p:sp>
      <p:sp>
        <p:nvSpPr>
          <p:cNvPr name="TextBox 3" id="3"/>
          <p:cNvSpPr txBox="true"/>
          <p:nvPr/>
        </p:nvSpPr>
        <p:spPr>
          <a:xfrm rot="0">
            <a:off x="663018" y="2385754"/>
            <a:ext cx="6830219" cy="2757746"/>
          </a:xfrm>
          <a:prstGeom prst="rect">
            <a:avLst/>
          </a:prstGeom>
        </p:spPr>
        <p:txBody>
          <a:bodyPr anchor="t" rtlCol="false" tIns="0" lIns="0" bIns="0" rIns="0">
            <a:spAutoFit/>
          </a:bodyPr>
          <a:lstStyle/>
          <a:p>
            <a:pPr marL="847911" indent="-423955" lvl="1">
              <a:lnSpc>
                <a:spcPts val="5498"/>
              </a:lnSpc>
              <a:buFont typeface="Arial"/>
              <a:buChar char="•"/>
            </a:pPr>
            <a:r>
              <a:rPr lang="en-US" sz="3927">
                <a:solidFill>
                  <a:srgbClr val="FFFFFF"/>
                </a:solidFill>
                <a:latin typeface="Open Sans 1"/>
              </a:rPr>
              <a:t>import numpy as np</a:t>
            </a:r>
          </a:p>
          <a:p>
            <a:pPr marL="847911" indent="-423955" lvl="1">
              <a:lnSpc>
                <a:spcPts val="5498"/>
              </a:lnSpc>
              <a:buFont typeface="Arial"/>
              <a:buChar char="•"/>
            </a:pPr>
            <a:r>
              <a:rPr lang="en-US" sz="3927">
                <a:solidFill>
                  <a:srgbClr val="FFFFFF"/>
                </a:solidFill>
                <a:latin typeface="Open Sans 1"/>
              </a:rPr>
              <a:t>import pandas as pd</a:t>
            </a:r>
          </a:p>
          <a:p>
            <a:pPr marL="847911" indent="-423955" lvl="1">
              <a:lnSpc>
                <a:spcPts val="5498"/>
              </a:lnSpc>
              <a:buFont typeface="Arial"/>
              <a:buChar char="•"/>
            </a:pPr>
            <a:r>
              <a:rPr lang="en-US" sz="3927">
                <a:solidFill>
                  <a:srgbClr val="FFFFFF"/>
                </a:solidFill>
                <a:latin typeface="Open Sans 1"/>
              </a:rPr>
              <a:t>import scipy.stats as stats</a:t>
            </a:r>
          </a:p>
          <a:p>
            <a:pPr marL="847911" indent="-423955" lvl="1">
              <a:lnSpc>
                <a:spcPts val="5498"/>
              </a:lnSpc>
              <a:buFont typeface="Arial"/>
              <a:buChar char="•"/>
            </a:pPr>
            <a:r>
              <a:rPr lang="en-US" sz="3927">
                <a:solidFill>
                  <a:srgbClr val="FFFFFF"/>
                </a:solidFill>
                <a:latin typeface="Open Sans 1"/>
              </a:rPr>
              <a:t>import seaborn as sns</a:t>
            </a:r>
          </a:p>
        </p:txBody>
      </p:sp>
      <p:sp>
        <p:nvSpPr>
          <p:cNvPr name="TextBox 4" id="4"/>
          <p:cNvSpPr txBox="true"/>
          <p:nvPr/>
        </p:nvSpPr>
        <p:spPr>
          <a:xfrm rot="0">
            <a:off x="1028700" y="6069534"/>
            <a:ext cx="16451016" cy="2062421"/>
          </a:xfrm>
          <a:prstGeom prst="rect">
            <a:avLst/>
          </a:prstGeom>
        </p:spPr>
        <p:txBody>
          <a:bodyPr anchor="t" rtlCol="false" tIns="0" lIns="0" bIns="0" rIns="0">
            <a:spAutoFit/>
          </a:bodyPr>
          <a:lstStyle/>
          <a:p>
            <a:pPr>
              <a:lnSpc>
                <a:spcPts val="5498"/>
              </a:lnSpc>
              <a:spcBef>
                <a:spcPct val="0"/>
              </a:spcBef>
            </a:pPr>
            <a:r>
              <a:rPr lang="en-US" sz="3927">
                <a:solidFill>
                  <a:srgbClr val="FFFFFF"/>
                </a:solidFill>
                <a:latin typeface="Open Sans 1"/>
              </a:rPr>
              <a:t>The Python libraries NumPy, Pandas, SciPy.stats, and Seaborn are imported to facilitate data manipulation, statistical analysis, and data visualization.</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002D70"/>
        </a:solidFill>
      </p:bgPr>
    </p:bg>
    <p:spTree>
      <p:nvGrpSpPr>
        <p:cNvPr id="1" name=""/>
        <p:cNvGrpSpPr/>
        <p:nvPr/>
      </p:nvGrpSpPr>
      <p:grpSpPr>
        <a:xfrm>
          <a:off x="0" y="0"/>
          <a:ext cx="0" cy="0"/>
          <a:chOff x="0" y="0"/>
          <a:chExt cx="0" cy="0"/>
        </a:xfrm>
      </p:grpSpPr>
      <p:sp>
        <p:nvSpPr>
          <p:cNvPr name="TextBox 2" id="2"/>
          <p:cNvSpPr txBox="true"/>
          <p:nvPr/>
        </p:nvSpPr>
        <p:spPr>
          <a:xfrm rot="0">
            <a:off x="1259483" y="1366581"/>
            <a:ext cx="3607792" cy="962660"/>
          </a:xfrm>
          <a:prstGeom prst="rect">
            <a:avLst/>
          </a:prstGeom>
        </p:spPr>
        <p:txBody>
          <a:bodyPr anchor="t" rtlCol="false" tIns="0" lIns="0" bIns="0" rIns="0">
            <a:spAutoFit/>
          </a:bodyPr>
          <a:lstStyle/>
          <a:p>
            <a:pPr algn="ctr">
              <a:lnSpc>
                <a:spcPts val="7840"/>
              </a:lnSpc>
              <a:spcBef>
                <a:spcPct val="0"/>
              </a:spcBef>
            </a:pPr>
            <a:r>
              <a:rPr lang="en-US" sz="5600">
                <a:solidFill>
                  <a:srgbClr val="FFFFFF"/>
                </a:solidFill>
                <a:latin typeface="Open Sans 1"/>
              </a:rPr>
              <a:t>METHODS:</a:t>
            </a:r>
          </a:p>
        </p:txBody>
      </p:sp>
      <p:sp>
        <p:nvSpPr>
          <p:cNvPr name="TextBox 3" id="3"/>
          <p:cNvSpPr txBox="true"/>
          <p:nvPr/>
        </p:nvSpPr>
        <p:spPr>
          <a:xfrm rot="0">
            <a:off x="1259483" y="3415086"/>
            <a:ext cx="3888441" cy="5541072"/>
          </a:xfrm>
          <a:prstGeom prst="rect">
            <a:avLst/>
          </a:prstGeom>
        </p:spPr>
        <p:txBody>
          <a:bodyPr anchor="t" rtlCol="false" tIns="0" lIns="0" bIns="0" rIns="0">
            <a:spAutoFit/>
          </a:bodyPr>
          <a:lstStyle/>
          <a:p>
            <a:pPr algn="just" marL="847911" indent="-423955" lvl="1">
              <a:lnSpc>
                <a:spcPts val="5498"/>
              </a:lnSpc>
              <a:buFont typeface="Arial"/>
              <a:buChar char="•"/>
            </a:pPr>
            <a:r>
              <a:rPr lang="en-US" sz="3927">
                <a:solidFill>
                  <a:srgbClr val="FFFFFF"/>
                </a:solidFill>
                <a:latin typeface="Open Sans 1"/>
              </a:rPr>
              <a:t>isnull()</a:t>
            </a:r>
          </a:p>
          <a:p>
            <a:pPr algn="just" marL="847911" indent="-423955" lvl="1">
              <a:lnSpc>
                <a:spcPts val="5498"/>
              </a:lnSpc>
              <a:buFont typeface="Arial"/>
              <a:buChar char="•"/>
            </a:pPr>
            <a:r>
              <a:rPr lang="en-US" sz="3927">
                <a:solidFill>
                  <a:srgbClr val="FFFFFF"/>
                </a:solidFill>
                <a:latin typeface="Open Sans 1"/>
              </a:rPr>
              <a:t>duplicated()</a:t>
            </a:r>
          </a:p>
          <a:p>
            <a:pPr algn="just" marL="847911" indent="-423955" lvl="1">
              <a:lnSpc>
                <a:spcPts val="5498"/>
              </a:lnSpc>
              <a:buFont typeface="Arial"/>
              <a:buChar char="•"/>
            </a:pPr>
            <a:r>
              <a:rPr lang="en-US" sz="3927">
                <a:solidFill>
                  <a:srgbClr val="FFFFFF"/>
                </a:solidFill>
                <a:latin typeface="Open Sans 1"/>
              </a:rPr>
              <a:t>nunique()</a:t>
            </a:r>
          </a:p>
          <a:p>
            <a:pPr algn="just" marL="847911" indent="-423955" lvl="1">
              <a:lnSpc>
                <a:spcPts val="5498"/>
              </a:lnSpc>
              <a:buFont typeface="Arial"/>
              <a:buChar char="•"/>
            </a:pPr>
            <a:r>
              <a:rPr lang="en-US" sz="3927">
                <a:solidFill>
                  <a:srgbClr val="FFFFFF"/>
                </a:solidFill>
                <a:latin typeface="Open Sans 1"/>
              </a:rPr>
              <a:t>fillna()</a:t>
            </a:r>
          </a:p>
          <a:p>
            <a:pPr algn="just" marL="847911" indent="-423955" lvl="1">
              <a:lnSpc>
                <a:spcPts val="5498"/>
              </a:lnSpc>
              <a:buFont typeface="Arial"/>
              <a:buChar char="•"/>
            </a:pPr>
            <a:r>
              <a:rPr lang="en-US" sz="3927">
                <a:solidFill>
                  <a:srgbClr val="FFFFFF"/>
                </a:solidFill>
                <a:latin typeface="Open Sans 1"/>
              </a:rPr>
              <a:t>replace()</a:t>
            </a:r>
          </a:p>
          <a:p>
            <a:pPr algn="just" marL="847911" indent="-423955" lvl="1">
              <a:lnSpc>
                <a:spcPts val="5498"/>
              </a:lnSpc>
              <a:buFont typeface="Arial"/>
              <a:buChar char="•"/>
            </a:pPr>
            <a:r>
              <a:rPr lang="en-US" sz="3927">
                <a:solidFill>
                  <a:srgbClr val="FFFFFF"/>
                </a:solidFill>
                <a:latin typeface="Open Sans 1"/>
              </a:rPr>
              <a:t>head()</a:t>
            </a:r>
          </a:p>
          <a:p>
            <a:pPr algn="just">
              <a:lnSpc>
                <a:spcPts val="5498"/>
              </a:lnSpc>
            </a:pPr>
          </a:p>
          <a:p>
            <a:pPr algn="just">
              <a:lnSpc>
                <a:spcPts val="5498"/>
              </a:lnSpc>
            </a:pPr>
          </a:p>
        </p:txBody>
      </p:sp>
      <p:sp>
        <p:nvSpPr>
          <p:cNvPr name="TextBox 4" id="4"/>
          <p:cNvSpPr txBox="true"/>
          <p:nvPr/>
        </p:nvSpPr>
        <p:spPr>
          <a:xfrm rot="0">
            <a:off x="9337520" y="3415086"/>
            <a:ext cx="3209120" cy="4838653"/>
          </a:xfrm>
          <a:prstGeom prst="rect">
            <a:avLst/>
          </a:prstGeom>
        </p:spPr>
        <p:txBody>
          <a:bodyPr anchor="t" rtlCol="false" tIns="0" lIns="0" bIns="0" rIns="0">
            <a:spAutoFit/>
          </a:bodyPr>
          <a:lstStyle/>
          <a:p>
            <a:pPr algn="just" marL="846695" indent="-423347" lvl="1">
              <a:lnSpc>
                <a:spcPts val="5490"/>
              </a:lnSpc>
              <a:spcBef>
                <a:spcPct val="0"/>
              </a:spcBef>
              <a:buFont typeface="Arial"/>
              <a:buChar char="•"/>
            </a:pPr>
            <a:r>
              <a:rPr lang="en-US" sz="3921">
                <a:solidFill>
                  <a:srgbClr val="FFFFFF"/>
                </a:solidFill>
                <a:latin typeface="Open Sans 1"/>
              </a:rPr>
              <a:t>t</a:t>
            </a:r>
            <a:r>
              <a:rPr lang="en-US" sz="3921">
                <a:solidFill>
                  <a:srgbClr val="FFFFFF"/>
                </a:solidFill>
                <a:latin typeface="Open Sans 1"/>
              </a:rPr>
              <a:t>ail()</a:t>
            </a:r>
          </a:p>
          <a:p>
            <a:pPr algn="just" marL="846695" indent="-423347" lvl="1">
              <a:lnSpc>
                <a:spcPts val="5490"/>
              </a:lnSpc>
              <a:spcBef>
                <a:spcPct val="0"/>
              </a:spcBef>
              <a:buFont typeface="Arial"/>
              <a:buChar char="•"/>
            </a:pPr>
            <a:r>
              <a:rPr lang="en-US" sz="3921">
                <a:solidFill>
                  <a:srgbClr val="FFFFFF"/>
                </a:solidFill>
                <a:latin typeface="Open Sans 1"/>
              </a:rPr>
              <a:t>describe()</a:t>
            </a:r>
          </a:p>
          <a:p>
            <a:pPr algn="just" marL="846695" indent="-423347" lvl="1">
              <a:lnSpc>
                <a:spcPts val="5490"/>
              </a:lnSpc>
              <a:spcBef>
                <a:spcPct val="0"/>
              </a:spcBef>
              <a:buFont typeface="Arial"/>
              <a:buChar char="•"/>
            </a:pPr>
            <a:r>
              <a:rPr lang="en-US" sz="3921">
                <a:solidFill>
                  <a:srgbClr val="FFFFFF"/>
                </a:solidFill>
                <a:latin typeface="Open Sans 1"/>
              </a:rPr>
              <a:t>info()</a:t>
            </a:r>
          </a:p>
          <a:p>
            <a:pPr algn="just" marL="846695" indent="-423347" lvl="1">
              <a:lnSpc>
                <a:spcPts val="5490"/>
              </a:lnSpc>
              <a:spcBef>
                <a:spcPct val="0"/>
              </a:spcBef>
              <a:buFont typeface="Arial"/>
              <a:buChar char="•"/>
            </a:pPr>
            <a:r>
              <a:rPr lang="en-US" sz="3921">
                <a:solidFill>
                  <a:srgbClr val="FFFFFF"/>
                </a:solidFill>
                <a:latin typeface="Open Sans 1"/>
              </a:rPr>
              <a:t>mean()</a:t>
            </a:r>
          </a:p>
          <a:p>
            <a:pPr algn="just" marL="846695" indent="-423347" lvl="1">
              <a:lnSpc>
                <a:spcPts val="5490"/>
              </a:lnSpc>
              <a:spcBef>
                <a:spcPct val="0"/>
              </a:spcBef>
              <a:buFont typeface="Arial"/>
              <a:buChar char="•"/>
            </a:pPr>
            <a:r>
              <a:rPr lang="en-US" sz="3921">
                <a:solidFill>
                  <a:srgbClr val="FFFFFF"/>
                </a:solidFill>
                <a:latin typeface="Open Sans 1"/>
              </a:rPr>
              <a:t>std()</a:t>
            </a:r>
          </a:p>
          <a:p>
            <a:pPr algn="just" marL="846695" indent="-423347" lvl="1">
              <a:lnSpc>
                <a:spcPts val="5490"/>
              </a:lnSpc>
              <a:spcBef>
                <a:spcPct val="0"/>
              </a:spcBef>
              <a:buFont typeface="Arial"/>
              <a:buChar char="•"/>
            </a:pPr>
            <a:r>
              <a:rPr lang="en-US" sz="3921">
                <a:solidFill>
                  <a:srgbClr val="FFFFFF"/>
                </a:solidFill>
                <a:latin typeface="Open Sans 1"/>
              </a:rPr>
              <a:t>groupby()</a:t>
            </a:r>
          </a:p>
          <a:p>
            <a:pPr algn="just">
              <a:lnSpc>
                <a:spcPts val="549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DAFT46g2sus</dc:identifier>
  <dcterms:modified xsi:type="dcterms:W3CDTF">2011-08-01T06:04:30Z</dcterms:modified>
  <cp:revision>1</cp:revision>
  <dc:title>CARS</dc:title>
</cp:coreProperties>
</file>

<file path=docProps/thumbnail.jpeg>
</file>